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50"/>
  </p:notesMasterIdLst>
  <p:sldIdLst>
    <p:sldId id="256" r:id="rId2"/>
    <p:sldId id="257" r:id="rId3"/>
    <p:sldId id="259" r:id="rId4"/>
    <p:sldId id="280" r:id="rId5"/>
    <p:sldId id="276" r:id="rId6"/>
    <p:sldId id="281" r:id="rId7"/>
    <p:sldId id="282" r:id="rId8"/>
    <p:sldId id="283" r:id="rId9"/>
    <p:sldId id="314" r:id="rId10"/>
    <p:sldId id="284" r:id="rId11"/>
    <p:sldId id="285" r:id="rId12"/>
    <p:sldId id="286" r:id="rId13"/>
    <p:sldId id="315" r:id="rId14"/>
    <p:sldId id="287" r:id="rId15"/>
    <p:sldId id="288" r:id="rId16"/>
    <p:sldId id="289" r:id="rId17"/>
    <p:sldId id="290" r:id="rId18"/>
    <p:sldId id="291" r:id="rId19"/>
    <p:sldId id="317" r:id="rId20"/>
    <p:sldId id="293" r:id="rId21"/>
    <p:sldId id="292" r:id="rId22"/>
    <p:sldId id="316" r:id="rId23"/>
    <p:sldId id="294" r:id="rId24"/>
    <p:sldId id="295" r:id="rId25"/>
    <p:sldId id="313" r:id="rId26"/>
    <p:sldId id="312" r:id="rId27"/>
    <p:sldId id="296" r:id="rId28"/>
    <p:sldId id="297" r:id="rId29"/>
    <p:sldId id="298" r:id="rId30"/>
    <p:sldId id="299" r:id="rId31"/>
    <p:sldId id="267" r:id="rId32"/>
    <p:sldId id="300" r:id="rId33"/>
    <p:sldId id="301" r:id="rId34"/>
    <p:sldId id="302" r:id="rId35"/>
    <p:sldId id="318" r:id="rId36"/>
    <p:sldId id="303" r:id="rId37"/>
    <p:sldId id="304" r:id="rId38"/>
    <p:sldId id="311" r:id="rId39"/>
    <p:sldId id="305" r:id="rId40"/>
    <p:sldId id="306" r:id="rId41"/>
    <p:sldId id="319" r:id="rId42"/>
    <p:sldId id="307" r:id="rId43"/>
    <p:sldId id="308" r:id="rId44"/>
    <p:sldId id="309" r:id="rId45"/>
    <p:sldId id="310" r:id="rId46"/>
    <p:sldId id="320" r:id="rId47"/>
    <p:sldId id="266" r:id="rId48"/>
    <p:sldId id="263" r:id="rId49"/>
  </p:sldIdLst>
  <p:sldSz cx="18288000" cy="10287000"/>
  <p:notesSz cx="6858000" cy="9144000"/>
  <p:embeddedFontLst>
    <p:embeddedFont>
      <p:font typeface="Calibri" panose="020F0502020204030204" pitchFamily="34" charset="0"/>
      <p:regular r:id="rId51"/>
      <p:bold r:id="rId52"/>
      <p:italic r:id="rId53"/>
      <p:boldItalic r:id="rId54"/>
    </p:embeddedFont>
    <p:embeddedFont>
      <p:font typeface="Century Gothic" panose="020B0502020202020204" pitchFamily="34" charset="0"/>
      <p:regular r:id="rId55"/>
      <p:bold r:id="rId56"/>
      <p:italic r:id="rId57"/>
      <p:boldItalic r:id="rId58"/>
    </p:embeddedFont>
    <p:embeddedFont>
      <p:font typeface="DM Sans" panose="020B0604020202020204" charset="0"/>
      <p:regular r:id="rId59"/>
    </p:embeddedFont>
    <p:embeddedFont>
      <p:font typeface="DM Sans Bold" panose="020B0604020202020204" charset="0"/>
      <p:regular r:id="rId60"/>
    </p:embeddedFont>
    <p:embeddedFont>
      <p:font typeface="Lato Black" panose="020F0A02020204030203" pitchFamily="34" charset="0"/>
      <p:bold r:id="rId61"/>
      <p:boldItalic r:id="rId62"/>
    </p:embeddedFont>
    <p:embeddedFont>
      <p:font typeface="Russo One" panose="020B0604020202020204" charset="0"/>
      <p:regular r:id="rId6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04620"/>
    <a:srgbClr val="66FF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99" autoAdjust="0"/>
    <p:restoredTop sz="94622" autoAdjust="0"/>
  </p:normalViewPr>
  <p:slideViewPr>
    <p:cSldViewPr>
      <p:cViewPr varScale="1">
        <p:scale>
          <a:sx n="54" d="100"/>
          <a:sy n="54" d="100"/>
        </p:scale>
        <p:origin x="778"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55" Type="http://schemas.openxmlformats.org/officeDocument/2006/relationships/font" Target="fonts/font5.fntdata"/><Relationship Id="rId63" Type="http://schemas.openxmlformats.org/officeDocument/2006/relationships/font" Target="fonts/font13.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3.fntdata"/><Relationship Id="rId58" Type="http://schemas.openxmlformats.org/officeDocument/2006/relationships/font" Target="fonts/font8.fntdata"/><Relationship Id="rId66"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font" Target="fonts/font11.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6.fntdata"/><Relationship Id="rId64"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font" Target="fonts/font1.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9.fntdata"/><Relationship Id="rId67"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4.fntdata"/><Relationship Id="rId62"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7.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2.fntdata"/><Relationship Id="rId60" Type="http://schemas.openxmlformats.org/officeDocument/2006/relationships/font" Target="fonts/font10.fntdata"/><Relationship Id="rId65"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png>
</file>

<file path=ppt/media/image10.png>
</file>

<file path=ppt/media/image11.svg>
</file>

<file path=ppt/media/image12.png>
</file>

<file path=ppt/media/image13.jpeg>
</file>

<file path=ppt/media/image14.png>
</file>

<file path=ppt/media/image15.png>
</file>

<file path=ppt/media/image16.svg>
</file>

<file path=ppt/media/image17.png>
</file>

<file path=ppt/media/image18.png>
</file>

<file path=ppt/media/image19.png>
</file>

<file path=ppt/media/image2.svg>
</file>

<file path=ppt/media/image20.png>
</file>

<file path=ppt/media/image21.png>
</file>

<file path=ppt/media/image22.svg>
</file>

<file path=ppt/media/image23.png>
</file>

<file path=ppt/media/image24.png>
</file>

<file path=ppt/media/image25.png>
</file>

<file path=ppt/media/image26.png>
</file>

<file path=ppt/media/image27.jpeg>
</file>

<file path=ppt/media/image28.png>
</file>

<file path=ppt/media/image29.png>
</file>

<file path=ppt/media/image3.png>
</file>

<file path=ppt/media/image30.png>
</file>

<file path=ppt/media/image31.png>
</file>

<file path=ppt/media/image32.png>
</file>

<file path=ppt/media/image33.jpeg>
</file>

<file path=ppt/media/image34.png>
</file>

<file path=ppt/media/image35.png>
</file>

<file path=ppt/media/image36.png>
</file>

<file path=ppt/media/image37.jpeg>
</file>

<file path=ppt/media/image38.png>
</file>

<file path=ppt/media/image39.png>
</file>

<file path=ppt/media/image4.svg>
</file>

<file path=ppt/media/image40.png>
</file>

<file path=ppt/media/image41.png>
</file>

<file path=ppt/media/image42.png>
</file>

<file path=ppt/media/image43.png>
</file>

<file path=ppt/media/image44.jpeg>
</file>

<file path=ppt/media/image45.png>
</file>

<file path=ppt/media/image46.png>
</file>

<file path=ppt/media/image47.png>
</file>

<file path=ppt/media/image48.png>
</file>

<file path=ppt/media/image49.jpe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jpeg>
</file>

<file path=ppt/media/image6.svg>
</file>

<file path=ppt/media/image60.png>
</file>

<file path=ppt/media/image61.png>
</file>

<file path=ppt/media/image62.png>
</file>

<file path=ppt/media/image63.jpeg>
</file>

<file path=ppt/media/image64.png>
</file>

<file path=ppt/media/image65.svg>
</file>

<file path=ppt/media/image66.jpe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20E16A4-FF8D-4C98-A331-FF797D897ABD}" type="datetimeFigureOut">
              <a:rPr lang="en-IN" smtClean="0"/>
              <a:t>27-09-2024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581131C-5D83-4D4A-B691-BEDF60F15CF9}" type="slidenum">
              <a:rPr lang="en-IN" smtClean="0"/>
              <a:t>‹#›</a:t>
            </a:fld>
            <a:endParaRPr lang="en-IN"/>
          </a:p>
        </p:txBody>
      </p:sp>
    </p:spTree>
    <p:extLst>
      <p:ext uri="{BB962C8B-B14F-4D97-AF65-F5344CB8AC3E}">
        <p14:creationId xmlns:p14="http://schemas.microsoft.com/office/powerpoint/2010/main" val="38913426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6581131C-5D83-4D4A-B691-BEDF60F15CF9}" type="slidenum">
              <a:rPr lang="en-IN" smtClean="0"/>
              <a:t>1</a:t>
            </a:fld>
            <a:endParaRPr lang="en-IN"/>
          </a:p>
        </p:txBody>
      </p:sp>
    </p:spTree>
    <p:extLst>
      <p:ext uri="{BB962C8B-B14F-4D97-AF65-F5344CB8AC3E}">
        <p14:creationId xmlns:p14="http://schemas.microsoft.com/office/powerpoint/2010/main" val="10311846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9/27/2024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9/27/2024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9/27/2024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9/27/2024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9/27/2024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9/27/2024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9/27/2024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 Id="rId9"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24.png"/><Relationship Id="rId5" Type="http://schemas.openxmlformats.org/officeDocument/2006/relationships/image" Target="../media/image9.sv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25.png"/><Relationship Id="rId5" Type="http://schemas.openxmlformats.org/officeDocument/2006/relationships/image" Target="../media/image9.sv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26.png"/><Relationship Id="rId5" Type="http://schemas.openxmlformats.org/officeDocument/2006/relationships/image" Target="../media/image9.svg"/><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hyperlink" Target="https://docs.google.com/spreadsheets/d/1DUF2isFWsqVSYhbaACYtbgcLi_YjDqpE3GLQIVgkKQg/edit#gid=69851113" TargetMode="External"/><Relationship Id="rId1" Type="http://schemas.openxmlformats.org/officeDocument/2006/relationships/slideLayout" Target="../slideLayouts/slideLayout7.xml"/><Relationship Id="rId5" Type="http://schemas.openxmlformats.org/officeDocument/2006/relationships/image" Target="../media/image27.jpeg"/><Relationship Id="rId4" Type="http://schemas.openxmlformats.org/officeDocument/2006/relationships/image" Target="../media/image22.svg"/></Relationships>
</file>

<file path=ppt/slides/_rels/slide14.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28.png"/><Relationship Id="rId5" Type="http://schemas.openxmlformats.org/officeDocument/2006/relationships/image" Target="../media/image9.svg"/><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29.png"/><Relationship Id="rId5" Type="http://schemas.openxmlformats.org/officeDocument/2006/relationships/image" Target="../media/image9.svg"/><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30.png"/><Relationship Id="rId5" Type="http://schemas.openxmlformats.org/officeDocument/2006/relationships/image" Target="../media/image9.svg"/><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31.png"/><Relationship Id="rId5" Type="http://schemas.openxmlformats.org/officeDocument/2006/relationships/image" Target="../media/image9.svg"/><Relationship Id="rId4" Type="http://schemas.openxmlformats.org/officeDocument/2006/relationships/image" Target="../media/image8.png"/></Relationships>
</file>

<file path=ppt/slides/_rels/slide18.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32.png"/><Relationship Id="rId5" Type="http://schemas.openxmlformats.org/officeDocument/2006/relationships/image" Target="../media/image9.svg"/><Relationship Id="rId4" Type="http://schemas.openxmlformats.org/officeDocument/2006/relationships/image" Target="../media/image8.png"/></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hyperlink" Target="https://docs.google.com/spreadsheets/d/1DUF2isFWsqVSYhbaACYtbgcLi_YjDqpE3GLQIVgkKQg/edit#gid=69851113" TargetMode="External"/><Relationship Id="rId1" Type="http://schemas.openxmlformats.org/officeDocument/2006/relationships/slideLayout" Target="../slideLayouts/slideLayout7.xml"/><Relationship Id="rId5" Type="http://schemas.openxmlformats.org/officeDocument/2006/relationships/image" Target="../media/image33.jpeg"/><Relationship Id="rId4" Type="http://schemas.openxmlformats.org/officeDocument/2006/relationships/image" Target="../media/image22.svg"/></Relationships>
</file>

<file path=ppt/slides/_rels/slide2.xml.rels><?xml version="1.0" encoding="UTF-8" standalone="yes"?>
<Relationships xmlns="http://schemas.openxmlformats.org/package/2006/relationships"><Relationship Id="rId3" Type="http://schemas.openxmlformats.org/officeDocument/2006/relationships/image" Target="../media/image9.svg"/><Relationship Id="rId7" Type="http://schemas.openxmlformats.org/officeDocument/2006/relationships/image" Target="../media/image13.jpeg"/><Relationship Id="rId2" Type="http://schemas.openxmlformats.org/officeDocument/2006/relationships/image" Target="../media/image8.png"/><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11.svg"/><Relationship Id="rId4" Type="http://schemas.openxmlformats.org/officeDocument/2006/relationships/image" Target="../media/image10.png"/></Relationships>
</file>

<file path=ppt/slides/_rels/slide20.xml.rels><?xml version="1.0" encoding="UTF-8" standalone="yes"?>
<Relationships xmlns="http://schemas.openxmlformats.org/package/2006/relationships"><Relationship Id="rId3" Type="http://schemas.openxmlformats.org/officeDocument/2006/relationships/image" Target="../media/image16.svg"/><Relationship Id="rId7" Type="http://schemas.openxmlformats.org/officeDocument/2006/relationships/image" Target="../media/image35.pn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34.png"/><Relationship Id="rId5" Type="http://schemas.openxmlformats.org/officeDocument/2006/relationships/image" Target="../media/image9.svg"/><Relationship Id="rId4" Type="http://schemas.openxmlformats.org/officeDocument/2006/relationships/image" Target="../media/image8.png"/></Relationships>
</file>

<file path=ppt/slides/_rels/slide21.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36.png"/><Relationship Id="rId5" Type="http://schemas.openxmlformats.org/officeDocument/2006/relationships/image" Target="../media/image9.svg"/><Relationship Id="rId4" Type="http://schemas.openxmlformats.org/officeDocument/2006/relationships/image" Target="../media/image8.png"/></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hyperlink" Target="https://docs.google.com/spreadsheets/d/1DUF2isFWsqVSYhbaACYtbgcLi_YjDqpE3GLQIVgkKQg/edit#gid=69851113" TargetMode="External"/><Relationship Id="rId1" Type="http://schemas.openxmlformats.org/officeDocument/2006/relationships/slideLayout" Target="../slideLayouts/slideLayout7.xml"/><Relationship Id="rId5" Type="http://schemas.openxmlformats.org/officeDocument/2006/relationships/image" Target="../media/image37.jpeg"/><Relationship Id="rId4" Type="http://schemas.openxmlformats.org/officeDocument/2006/relationships/image" Target="../media/image22.svg"/></Relationships>
</file>

<file path=ppt/slides/_rels/slide23.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38.png"/><Relationship Id="rId5" Type="http://schemas.openxmlformats.org/officeDocument/2006/relationships/image" Target="../media/image9.svg"/><Relationship Id="rId4" Type="http://schemas.openxmlformats.org/officeDocument/2006/relationships/image" Target="../media/image8.png"/></Relationships>
</file>

<file path=ppt/slides/_rels/slide24.xml.rels><?xml version="1.0" encoding="UTF-8" standalone="yes"?>
<Relationships xmlns="http://schemas.openxmlformats.org/package/2006/relationships"><Relationship Id="rId3" Type="http://schemas.openxmlformats.org/officeDocument/2006/relationships/image" Target="../media/image16.svg"/><Relationship Id="rId7" Type="http://schemas.openxmlformats.org/officeDocument/2006/relationships/image" Target="../media/image40.pn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39.png"/><Relationship Id="rId5" Type="http://schemas.openxmlformats.org/officeDocument/2006/relationships/image" Target="../media/image9.svg"/><Relationship Id="rId4" Type="http://schemas.openxmlformats.org/officeDocument/2006/relationships/image" Target="../media/image8.png"/></Relationships>
</file>

<file path=ppt/slides/_rels/slide25.xml.rels><?xml version="1.0" encoding="UTF-8" standalone="yes"?>
<Relationships xmlns="http://schemas.openxmlformats.org/package/2006/relationships"><Relationship Id="rId8" Type="http://schemas.openxmlformats.org/officeDocument/2006/relationships/image" Target="../media/image43.png"/><Relationship Id="rId3" Type="http://schemas.openxmlformats.org/officeDocument/2006/relationships/image" Target="../media/image16.svg"/><Relationship Id="rId7" Type="http://schemas.openxmlformats.org/officeDocument/2006/relationships/image" Target="../media/image42.pn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41.png"/><Relationship Id="rId5" Type="http://schemas.openxmlformats.org/officeDocument/2006/relationships/image" Target="../media/image9.svg"/><Relationship Id="rId4" Type="http://schemas.openxmlformats.org/officeDocument/2006/relationships/image" Target="../media/image8.png"/></Relationships>
</file>

<file path=ppt/slides/_rels/slide2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hyperlink" Target="https://docs.google.com/spreadsheets/d/1DUF2isFWsqVSYhbaACYtbgcLi_YjDqpE3GLQIVgkKQg/edit#gid=69851113" TargetMode="External"/><Relationship Id="rId1" Type="http://schemas.openxmlformats.org/officeDocument/2006/relationships/slideLayout" Target="../slideLayouts/slideLayout7.xml"/><Relationship Id="rId5" Type="http://schemas.openxmlformats.org/officeDocument/2006/relationships/image" Target="../media/image44.jpeg"/><Relationship Id="rId4" Type="http://schemas.openxmlformats.org/officeDocument/2006/relationships/image" Target="../media/image22.svg"/></Relationships>
</file>

<file path=ppt/slides/_rels/slide27.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45.png"/><Relationship Id="rId5" Type="http://schemas.openxmlformats.org/officeDocument/2006/relationships/image" Target="../media/image9.svg"/><Relationship Id="rId4" Type="http://schemas.openxmlformats.org/officeDocument/2006/relationships/image" Target="../media/image8.png"/></Relationships>
</file>

<file path=ppt/slides/_rels/slide28.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46.png"/><Relationship Id="rId5" Type="http://schemas.openxmlformats.org/officeDocument/2006/relationships/image" Target="../media/image9.svg"/><Relationship Id="rId4" Type="http://schemas.openxmlformats.org/officeDocument/2006/relationships/image" Target="../media/image8.png"/></Relationships>
</file>

<file path=ppt/slides/_rels/slide29.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47.png"/><Relationship Id="rId5" Type="http://schemas.openxmlformats.org/officeDocument/2006/relationships/image" Target="../media/image9.svg"/><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docs.google.com/spreadsheets/d/1DUF2isFWsqVSYhbaACYtbgcLi_YjDqpE3GLQIVgkKQg/edit#gid=69851113" TargetMode="External"/><Relationship Id="rId1" Type="http://schemas.openxmlformats.org/officeDocument/2006/relationships/slideLayout" Target="../slideLayouts/slideLayout7.xml"/><Relationship Id="rId4" Type="http://schemas.openxmlformats.org/officeDocument/2006/relationships/image" Target="../media/image9.svg"/></Relationships>
</file>

<file path=ppt/slides/_rels/slide30.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48.png"/><Relationship Id="rId5" Type="http://schemas.openxmlformats.org/officeDocument/2006/relationships/image" Target="../media/image9.svg"/><Relationship Id="rId4" Type="http://schemas.openxmlformats.org/officeDocument/2006/relationships/image" Target="../media/image8.png"/></Relationships>
</file>

<file path=ppt/slides/_rels/slide3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hyperlink" Target="https://docs.google.com/spreadsheets/d/1DUF2isFWsqVSYhbaACYtbgcLi_YjDqpE3GLQIVgkKQg/edit#gid=69851113" TargetMode="External"/><Relationship Id="rId1" Type="http://schemas.openxmlformats.org/officeDocument/2006/relationships/slideLayout" Target="../slideLayouts/slideLayout7.xml"/><Relationship Id="rId5" Type="http://schemas.openxmlformats.org/officeDocument/2006/relationships/image" Target="../media/image49.jpeg"/><Relationship Id="rId4" Type="http://schemas.openxmlformats.org/officeDocument/2006/relationships/image" Target="../media/image22.svg"/></Relationships>
</file>

<file path=ppt/slides/_rels/slide32.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50.png"/><Relationship Id="rId5" Type="http://schemas.openxmlformats.org/officeDocument/2006/relationships/image" Target="../media/image9.svg"/><Relationship Id="rId4" Type="http://schemas.openxmlformats.org/officeDocument/2006/relationships/image" Target="../media/image8.png"/></Relationships>
</file>

<file path=ppt/slides/_rels/slide33.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51.png"/><Relationship Id="rId5" Type="http://schemas.openxmlformats.org/officeDocument/2006/relationships/image" Target="../media/image9.svg"/><Relationship Id="rId4" Type="http://schemas.openxmlformats.org/officeDocument/2006/relationships/image" Target="../media/image8.png"/></Relationships>
</file>

<file path=ppt/slides/_rels/slide34.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52.png"/><Relationship Id="rId5" Type="http://schemas.openxmlformats.org/officeDocument/2006/relationships/image" Target="../media/image9.svg"/><Relationship Id="rId4" Type="http://schemas.openxmlformats.org/officeDocument/2006/relationships/image" Target="../media/image8.png"/></Relationships>
</file>

<file path=ppt/slides/_rels/slide3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hyperlink" Target="https://docs.google.com/spreadsheets/d/1DUF2isFWsqVSYhbaACYtbgcLi_YjDqpE3GLQIVgkKQg/edit#gid=69851113" TargetMode="External"/><Relationship Id="rId1" Type="http://schemas.openxmlformats.org/officeDocument/2006/relationships/slideLayout" Target="../slideLayouts/slideLayout7.xml"/><Relationship Id="rId5" Type="http://schemas.openxmlformats.org/officeDocument/2006/relationships/image" Target="../media/image53.png"/><Relationship Id="rId4" Type="http://schemas.openxmlformats.org/officeDocument/2006/relationships/image" Target="../media/image22.svg"/></Relationships>
</file>

<file path=ppt/slides/_rels/slide36.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54.png"/><Relationship Id="rId5" Type="http://schemas.openxmlformats.org/officeDocument/2006/relationships/image" Target="../media/image9.svg"/><Relationship Id="rId4" Type="http://schemas.openxmlformats.org/officeDocument/2006/relationships/image" Target="../media/image8.png"/></Relationships>
</file>

<file path=ppt/slides/_rels/slide37.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55.png"/><Relationship Id="rId5" Type="http://schemas.openxmlformats.org/officeDocument/2006/relationships/image" Target="../media/image9.svg"/><Relationship Id="rId4" Type="http://schemas.openxmlformats.org/officeDocument/2006/relationships/image" Target="../media/image8.png"/></Relationships>
</file>

<file path=ppt/slides/_rels/slide3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hyperlink" Target="https://docs.google.com/spreadsheets/d/1DUF2isFWsqVSYhbaACYtbgcLi_YjDqpE3GLQIVgkKQg/edit#gid=69851113" TargetMode="External"/><Relationship Id="rId1" Type="http://schemas.openxmlformats.org/officeDocument/2006/relationships/slideLayout" Target="../slideLayouts/slideLayout7.xml"/><Relationship Id="rId5" Type="http://schemas.openxmlformats.org/officeDocument/2006/relationships/image" Target="../media/image56.png"/><Relationship Id="rId4" Type="http://schemas.openxmlformats.org/officeDocument/2006/relationships/image" Target="../media/image22.svg"/></Relationships>
</file>

<file path=ppt/slides/_rels/slide39.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57.png"/><Relationship Id="rId5" Type="http://schemas.openxmlformats.org/officeDocument/2006/relationships/image" Target="../media/image9.sv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58.png"/><Relationship Id="rId5" Type="http://schemas.openxmlformats.org/officeDocument/2006/relationships/image" Target="../media/image9.svg"/><Relationship Id="rId4" Type="http://schemas.openxmlformats.org/officeDocument/2006/relationships/image" Target="../media/image8.png"/></Relationships>
</file>

<file path=ppt/slides/_rels/slide4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hyperlink" Target="https://docs.google.com/spreadsheets/d/1DUF2isFWsqVSYhbaACYtbgcLi_YjDqpE3GLQIVgkKQg/edit#gid=69851113" TargetMode="External"/><Relationship Id="rId1" Type="http://schemas.openxmlformats.org/officeDocument/2006/relationships/slideLayout" Target="../slideLayouts/slideLayout7.xml"/><Relationship Id="rId5" Type="http://schemas.openxmlformats.org/officeDocument/2006/relationships/image" Target="../media/image59.jpeg"/><Relationship Id="rId4" Type="http://schemas.openxmlformats.org/officeDocument/2006/relationships/image" Target="../media/image22.svg"/></Relationships>
</file>

<file path=ppt/slides/_rels/slide42.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60.png"/><Relationship Id="rId5" Type="http://schemas.openxmlformats.org/officeDocument/2006/relationships/image" Target="../media/image9.svg"/><Relationship Id="rId4" Type="http://schemas.openxmlformats.org/officeDocument/2006/relationships/image" Target="../media/image8.png"/></Relationships>
</file>

<file path=ppt/slides/_rels/slide43.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61.png"/><Relationship Id="rId5" Type="http://schemas.openxmlformats.org/officeDocument/2006/relationships/image" Target="../media/image9.svg"/><Relationship Id="rId4" Type="http://schemas.openxmlformats.org/officeDocument/2006/relationships/image" Target="../media/image8.png"/></Relationships>
</file>

<file path=ppt/slides/_rels/slide44.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62.png"/><Relationship Id="rId5" Type="http://schemas.openxmlformats.org/officeDocument/2006/relationships/image" Target="../media/image9.svg"/><Relationship Id="rId4" Type="http://schemas.openxmlformats.org/officeDocument/2006/relationships/image" Target="../media/image8.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hyperlink" Target="https://docs.google.com/spreadsheets/d/1DUF2isFWsqVSYhbaACYtbgcLi_YjDqpE3GLQIVgkKQg/edit#gid=69851113" TargetMode="External"/><Relationship Id="rId1" Type="http://schemas.openxmlformats.org/officeDocument/2006/relationships/slideLayout" Target="../slideLayouts/slideLayout7.xml"/><Relationship Id="rId5" Type="http://schemas.openxmlformats.org/officeDocument/2006/relationships/image" Target="../media/image63.jpeg"/><Relationship Id="rId4" Type="http://schemas.openxmlformats.org/officeDocument/2006/relationships/image" Target="../media/image22.svg"/></Relationships>
</file>

<file path=ppt/slides/_rels/slide47.xml.rels><?xml version="1.0" encoding="UTF-8" standalone="yes"?>
<Relationships xmlns="http://schemas.openxmlformats.org/package/2006/relationships"><Relationship Id="rId2" Type="http://schemas.openxmlformats.org/officeDocument/2006/relationships/hyperlink" Target="https://docs.google.com/spreadsheets/d/1DUF2isFWsqVSYhbaACYtbgcLi_YjDqpE3GLQIVgkKQg/edit#gid=69851113" TargetMode="Externa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hyperlink" Target="https://docs.google.com/spreadsheets/d/1DUF2isFWsqVSYhbaACYtbgcLi_YjDqpE3GLQIVgkKQg/edit#gid=69851113" TargetMode="External"/><Relationship Id="rId1" Type="http://schemas.openxmlformats.org/officeDocument/2006/relationships/slideLayout" Target="../slideLayouts/slideLayout7.xml"/><Relationship Id="rId5" Type="http://schemas.openxmlformats.org/officeDocument/2006/relationships/image" Target="../media/image66.jpeg"/><Relationship Id="rId4" Type="http://schemas.openxmlformats.org/officeDocument/2006/relationships/image" Target="../media/image65.svg"/></Relationships>
</file>

<file path=ppt/slides/_rels/slide5.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9.sv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9.sv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19.png"/><Relationship Id="rId5" Type="http://schemas.openxmlformats.org/officeDocument/2006/relationships/image" Target="../media/image9.sv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20.png"/><Relationship Id="rId5" Type="http://schemas.openxmlformats.org/officeDocument/2006/relationships/image" Target="../media/image9.sv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hyperlink" Target="https://docs.google.com/spreadsheets/d/1DUF2isFWsqVSYhbaACYtbgcLi_YjDqpE3GLQIVgkKQg/edit#gid=69851113" TargetMode="External"/><Relationship Id="rId1" Type="http://schemas.openxmlformats.org/officeDocument/2006/relationships/slideLayout" Target="../slideLayouts/slideLayout7.xml"/><Relationship Id="rId5" Type="http://schemas.openxmlformats.org/officeDocument/2006/relationships/image" Target="../media/image23.png"/><Relationship Id="rId4" Type="http://schemas.openxmlformats.org/officeDocument/2006/relationships/image" Target="../media/image22.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8C2F"/>
        </a:solidFill>
        <a:effectLst/>
      </p:bgPr>
    </p:bg>
    <p:spTree>
      <p:nvGrpSpPr>
        <p:cNvPr id="1" name=""/>
        <p:cNvGrpSpPr/>
        <p:nvPr/>
      </p:nvGrpSpPr>
      <p:grpSpPr>
        <a:xfrm>
          <a:off x="0" y="0"/>
          <a:ext cx="0" cy="0"/>
          <a:chOff x="0" y="0"/>
          <a:chExt cx="0" cy="0"/>
        </a:xfrm>
      </p:grpSpPr>
      <p:sp>
        <p:nvSpPr>
          <p:cNvPr id="2" name="AutoShape 2"/>
          <p:cNvSpPr/>
          <p:nvPr/>
        </p:nvSpPr>
        <p:spPr>
          <a:xfrm>
            <a:off x="0" y="7573951"/>
            <a:ext cx="12801600" cy="1"/>
          </a:xfrm>
          <a:prstGeom prst="line">
            <a:avLst/>
          </a:prstGeom>
          <a:ln w="9525" cap="rnd">
            <a:solidFill>
              <a:srgbClr val="000000"/>
            </a:solidFill>
            <a:prstDash val="solid"/>
            <a:headEnd type="none" w="sm" len="sm"/>
            <a:tailEnd type="none" w="sm" len="sm"/>
          </a:ln>
        </p:spPr>
      </p:sp>
      <p:sp>
        <p:nvSpPr>
          <p:cNvPr id="3" name="AutoShape 3"/>
          <p:cNvSpPr/>
          <p:nvPr/>
        </p:nvSpPr>
        <p:spPr>
          <a:xfrm>
            <a:off x="0" y="1069130"/>
            <a:ext cx="12801600" cy="0"/>
          </a:xfrm>
          <a:prstGeom prst="line">
            <a:avLst/>
          </a:prstGeom>
          <a:ln w="9525" cap="rnd">
            <a:solidFill>
              <a:srgbClr val="000000"/>
            </a:solidFill>
            <a:prstDash val="solid"/>
            <a:headEnd type="none" w="sm" len="sm"/>
            <a:tailEnd type="none" w="sm" len="sm"/>
          </a:ln>
        </p:spPr>
      </p:sp>
      <p:sp>
        <p:nvSpPr>
          <p:cNvPr id="5" name="AutoShape 5"/>
          <p:cNvSpPr/>
          <p:nvPr/>
        </p:nvSpPr>
        <p:spPr>
          <a:xfrm rot="-5399999" flipV="1">
            <a:off x="7643826" y="5257785"/>
            <a:ext cx="10286969" cy="3"/>
          </a:xfrm>
          <a:prstGeom prst="line">
            <a:avLst/>
          </a:prstGeom>
          <a:ln w="9525" cap="rnd">
            <a:solidFill>
              <a:srgbClr val="000000"/>
            </a:solidFill>
            <a:prstDash val="solid"/>
            <a:headEnd type="none" w="sm" len="sm"/>
            <a:tailEnd type="none" w="sm" len="sm"/>
          </a:ln>
        </p:spPr>
      </p:sp>
      <p:sp>
        <p:nvSpPr>
          <p:cNvPr id="6" name="AutoShape 6"/>
          <p:cNvSpPr/>
          <p:nvPr/>
        </p:nvSpPr>
        <p:spPr>
          <a:xfrm>
            <a:off x="12801600" y="0"/>
            <a:ext cx="5603220" cy="1069130"/>
          </a:xfrm>
          <a:prstGeom prst="rect">
            <a:avLst/>
          </a:prstGeom>
          <a:solidFill>
            <a:srgbClr val="000000"/>
          </a:solidFill>
        </p:spPr>
        <p:txBody>
          <a:bodyPr/>
          <a:lstStyle/>
          <a:p>
            <a:endParaRPr lang="en-IN" dirty="0"/>
          </a:p>
        </p:txBody>
      </p:sp>
      <p:sp>
        <p:nvSpPr>
          <p:cNvPr id="7" name="Freeform 7"/>
          <p:cNvSpPr/>
          <p:nvPr/>
        </p:nvSpPr>
        <p:spPr>
          <a:xfrm rot="-5400000">
            <a:off x="1213546" y="8345417"/>
            <a:ext cx="1206443" cy="1202056"/>
          </a:xfrm>
          <a:custGeom>
            <a:avLst/>
            <a:gdLst/>
            <a:ahLst/>
            <a:cxnLst/>
            <a:rect l="l" t="t" r="r" b="b"/>
            <a:pathLst>
              <a:path w="1206443" h="1202056">
                <a:moveTo>
                  <a:pt x="0" y="0"/>
                </a:moveTo>
                <a:lnTo>
                  <a:pt x="1206443" y="0"/>
                </a:lnTo>
                <a:lnTo>
                  <a:pt x="1206443" y="1202057"/>
                </a:lnTo>
                <a:lnTo>
                  <a:pt x="0" y="120205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8" name="Freeform 8"/>
          <p:cNvSpPr/>
          <p:nvPr/>
        </p:nvSpPr>
        <p:spPr>
          <a:xfrm>
            <a:off x="2841320" y="8409891"/>
            <a:ext cx="1202056" cy="1073108"/>
          </a:xfrm>
          <a:custGeom>
            <a:avLst/>
            <a:gdLst/>
            <a:ahLst/>
            <a:cxnLst/>
            <a:rect l="l" t="t" r="r" b="b"/>
            <a:pathLst>
              <a:path w="1202056" h="1073108">
                <a:moveTo>
                  <a:pt x="0" y="0"/>
                </a:moveTo>
                <a:lnTo>
                  <a:pt x="1202057" y="0"/>
                </a:lnTo>
                <a:lnTo>
                  <a:pt x="1202057" y="1073109"/>
                </a:lnTo>
                <a:lnTo>
                  <a:pt x="0" y="1073109"/>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9" name="Freeform 9"/>
          <p:cNvSpPr/>
          <p:nvPr/>
        </p:nvSpPr>
        <p:spPr>
          <a:xfrm>
            <a:off x="4466901" y="8491850"/>
            <a:ext cx="1202056" cy="909192"/>
          </a:xfrm>
          <a:custGeom>
            <a:avLst/>
            <a:gdLst/>
            <a:ahLst/>
            <a:cxnLst/>
            <a:rect l="l" t="t" r="r" b="b"/>
            <a:pathLst>
              <a:path w="1202056" h="909192">
                <a:moveTo>
                  <a:pt x="0" y="0"/>
                </a:moveTo>
                <a:lnTo>
                  <a:pt x="1202057" y="0"/>
                </a:lnTo>
                <a:lnTo>
                  <a:pt x="1202057" y="909191"/>
                </a:lnTo>
                <a:lnTo>
                  <a:pt x="0" y="909191"/>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10" name="TextBox 10"/>
          <p:cNvSpPr txBox="1"/>
          <p:nvPr/>
        </p:nvSpPr>
        <p:spPr>
          <a:xfrm>
            <a:off x="13536242" y="307870"/>
            <a:ext cx="4133936" cy="414922"/>
          </a:xfrm>
          <a:prstGeom prst="rect">
            <a:avLst/>
          </a:prstGeom>
        </p:spPr>
        <p:txBody>
          <a:bodyPr lIns="0" tIns="0" rIns="0" bIns="0" rtlCol="0" anchor="t">
            <a:spAutoFit/>
          </a:bodyPr>
          <a:lstStyle/>
          <a:p>
            <a:pPr algn="ctr">
              <a:lnSpc>
                <a:spcPts val="3359"/>
              </a:lnSpc>
            </a:pPr>
            <a:r>
              <a:rPr lang="en-US" sz="2400" u="sng" dirty="0">
                <a:solidFill>
                  <a:srgbClr val="FFFFFF"/>
                </a:solidFill>
                <a:latin typeface="DM Sans"/>
                <a:ea typeface="DM Sans"/>
                <a:cs typeface="DM Sans"/>
                <a:sym typeface="DM Sans"/>
              </a:rPr>
              <a:t>For the </a:t>
            </a:r>
            <a:r>
              <a:rPr lang="en-US" sz="2400" u="sng" dirty="0" err="1">
                <a:solidFill>
                  <a:srgbClr val="FFFFFF"/>
                </a:solidFill>
                <a:latin typeface="DM Sans"/>
                <a:ea typeface="DM Sans"/>
                <a:cs typeface="DM Sans"/>
                <a:sym typeface="DM Sans"/>
              </a:rPr>
              <a:t>timeperiod</a:t>
            </a:r>
            <a:r>
              <a:rPr lang="en-US" sz="2400" u="sng" dirty="0">
                <a:solidFill>
                  <a:srgbClr val="FFFFFF"/>
                </a:solidFill>
                <a:latin typeface="DM Sans"/>
                <a:ea typeface="DM Sans"/>
                <a:cs typeface="DM Sans"/>
                <a:sym typeface="DM Sans"/>
              </a:rPr>
              <a:t> 2016-18</a:t>
            </a:r>
          </a:p>
        </p:txBody>
      </p:sp>
      <p:sp>
        <p:nvSpPr>
          <p:cNvPr id="12" name="TextBox 12"/>
          <p:cNvSpPr txBox="1"/>
          <p:nvPr/>
        </p:nvSpPr>
        <p:spPr>
          <a:xfrm>
            <a:off x="686911" y="2424157"/>
            <a:ext cx="11722758" cy="7386638"/>
          </a:xfrm>
          <a:prstGeom prst="rect">
            <a:avLst/>
          </a:prstGeom>
        </p:spPr>
        <p:txBody>
          <a:bodyPr lIns="0" tIns="0" rIns="0" bIns="0" rtlCol="0" anchor="t">
            <a:spAutoFit/>
          </a:bodyPr>
          <a:lstStyle/>
          <a:p>
            <a:pPr algn="l" fontAlgn="base"/>
            <a:r>
              <a:rPr lang="en-IN" sz="9600" b="1" i="0" dirty="0">
                <a:solidFill>
                  <a:srgbClr val="202124"/>
                </a:solidFill>
                <a:effectLst/>
                <a:latin typeface="zeitung"/>
              </a:rPr>
              <a:t>Data Analytics Project</a:t>
            </a:r>
          </a:p>
          <a:p>
            <a:pPr algn="l" fontAlgn="base"/>
            <a:r>
              <a:rPr lang="en-IN" sz="9600" b="1" dirty="0">
                <a:solidFill>
                  <a:srgbClr val="202124"/>
                </a:solidFill>
                <a:latin typeface="zeitung"/>
              </a:rPr>
              <a:t>Using SQL |</a:t>
            </a:r>
          </a:p>
          <a:p>
            <a:pPr fontAlgn="base"/>
            <a:r>
              <a:rPr lang="en-IN" sz="9600" b="1" i="0" dirty="0">
                <a:solidFill>
                  <a:srgbClr val="202124"/>
                </a:solidFill>
                <a:effectLst/>
                <a:latin typeface="zeitung"/>
              </a:rPr>
              <a:t>E-commerce Dataset</a:t>
            </a:r>
          </a:p>
          <a:p>
            <a:pPr algn="l" fontAlgn="base"/>
            <a:endParaRPr lang="en-IN" sz="9600" b="1" i="0" dirty="0">
              <a:solidFill>
                <a:srgbClr val="202124"/>
              </a:solidFill>
              <a:effectLst/>
              <a:latin typeface="zeitung"/>
            </a:endParaRPr>
          </a:p>
          <a:p>
            <a:pPr algn="l" fontAlgn="base"/>
            <a:endParaRPr lang="en-IN" sz="9600" b="1" i="0" dirty="0">
              <a:solidFill>
                <a:srgbClr val="202124"/>
              </a:solidFill>
              <a:effectLst/>
              <a:latin typeface="zeitung"/>
            </a:endParaRPr>
          </a:p>
        </p:txBody>
      </p:sp>
      <p:pic>
        <p:nvPicPr>
          <p:cNvPr id="1026" name="Picture 2">
            <a:extLst>
              <a:ext uri="{FF2B5EF4-FFF2-40B4-BE49-F238E27FC236}">
                <a16:creationId xmlns:a16="http://schemas.microsoft.com/office/drawing/2014/main" id="{F14A651D-11F8-4102-8C5F-3911DB3E3F7E}"/>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2787311" y="2424157"/>
            <a:ext cx="5500682" cy="5744981"/>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478E24FF-4A6A-42DE-B2CB-89E272F0A148}"/>
              </a:ext>
            </a:extLst>
          </p:cNvPr>
          <p:cNvSpPr txBox="1"/>
          <p:nvPr/>
        </p:nvSpPr>
        <p:spPr>
          <a:xfrm>
            <a:off x="13639800" y="9105899"/>
            <a:ext cx="4030368" cy="523220"/>
          </a:xfrm>
          <a:prstGeom prst="rect">
            <a:avLst/>
          </a:prstGeom>
          <a:noFill/>
        </p:spPr>
        <p:txBody>
          <a:bodyPr wrap="square" rtlCol="0">
            <a:spAutoFit/>
          </a:bodyPr>
          <a:lstStyle/>
          <a:p>
            <a:pPr algn="ctr"/>
            <a:r>
              <a:rPr lang="en-IN" sz="2800" dirty="0"/>
              <a:t>By Siddhant Ghosh</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347291"/>
            <a:ext cx="7129449" cy="2462213"/>
          </a:xfrm>
          <a:prstGeom prst="rect">
            <a:avLst/>
          </a:prstGeom>
        </p:spPr>
        <p:txBody>
          <a:bodyPr wrap="square" lIns="0" tIns="0" rIns="0" bIns="0" rtlCol="0" anchor="t">
            <a:spAutoFit/>
          </a:bodyPr>
          <a:lstStyle/>
          <a:p>
            <a:pPr algn="l">
              <a:lnSpc>
                <a:spcPts val="9600"/>
              </a:lnSpc>
            </a:pPr>
            <a:r>
              <a:rPr lang="en-US" sz="8000" spc="-320" dirty="0">
                <a:solidFill>
                  <a:srgbClr val="000000"/>
                </a:solidFill>
                <a:latin typeface="Russo One"/>
                <a:ea typeface="Russo One"/>
                <a:cs typeface="Russo One"/>
                <a:sym typeface="Russo One"/>
              </a:rPr>
              <a:t>Order</a:t>
            </a:r>
          </a:p>
          <a:p>
            <a:pPr algn="l">
              <a:lnSpc>
                <a:spcPts val="9600"/>
              </a:lnSpc>
            </a:pPr>
            <a:r>
              <a:rPr lang="en-US" sz="8000" spc="-320" dirty="0">
                <a:solidFill>
                  <a:srgbClr val="000000"/>
                </a:solidFill>
                <a:latin typeface="Russo One"/>
                <a:ea typeface="Russo One"/>
                <a:cs typeface="Russo One"/>
                <a:sym typeface="Russo One"/>
              </a:rPr>
              <a:t>Metrics</a:t>
            </a:r>
          </a:p>
        </p:txBody>
      </p:sp>
      <p:grpSp>
        <p:nvGrpSpPr>
          <p:cNvPr id="3" name="Group 3"/>
          <p:cNvGrpSpPr/>
          <p:nvPr/>
        </p:nvGrpSpPr>
        <p:grpSpPr>
          <a:xfrm>
            <a:off x="0" y="3070047"/>
            <a:ext cx="9153525" cy="1230228"/>
            <a:chOff x="0" y="0"/>
            <a:chExt cx="12204700" cy="1496359"/>
          </a:xfrm>
        </p:grpSpPr>
        <p:sp>
          <p:nvSpPr>
            <p:cNvPr id="4" name="AutoShape 4"/>
            <p:cNvSpPr/>
            <p:nvPr/>
          </p:nvSpPr>
          <p:spPr>
            <a:xfrm>
              <a:off x="0" y="0"/>
              <a:ext cx="12204700" cy="1496359"/>
            </a:xfrm>
            <a:prstGeom prst="rect">
              <a:avLst/>
            </a:prstGeom>
            <a:solidFill>
              <a:srgbClr val="000000"/>
            </a:solidFill>
          </p:spPr>
          <p:txBody>
            <a:bodyPr/>
            <a:lstStyle/>
            <a:p>
              <a:r>
                <a:rPr lang="en-US" dirty="0"/>
                <a:t>Customer Lifetime Value (CLV):-- Sum of the total order values per customer (top 5)</a:t>
              </a:r>
              <a:endParaRPr lang="en-IN" dirty="0"/>
            </a:p>
          </p:txBody>
        </p:sp>
        <p:sp>
          <p:nvSpPr>
            <p:cNvPr id="5" name="TextBox 5"/>
            <p:cNvSpPr txBox="1"/>
            <p:nvPr/>
          </p:nvSpPr>
          <p:spPr>
            <a:xfrm>
              <a:off x="2189984" y="376704"/>
              <a:ext cx="8421467" cy="685145"/>
            </a:xfrm>
            <a:prstGeom prst="rect">
              <a:avLst/>
            </a:prstGeom>
          </p:spPr>
          <p:txBody>
            <a:bodyPr lIns="0" tIns="0" rIns="0" bIns="0" rtlCol="0" anchor="t">
              <a:spAutoFit/>
            </a:bodyPr>
            <a:lstStyle/>
            <a:p>
              <a:pPr algn="l">
                <a:lnSpc>
                  <a:spcPts val="4200"/>
                </a:lnSpc>
              </a:pPr>
              <a:endParaRPr lang="en-US" sz="3000" dirty="0">
                <a:solidFill>
                  <a:srgbClr val="FFFFFF"/>
                </a:solidFill>
                <a:latin typeface="DM Sans"/>
                <a:ea typeface="DM Sans"/>
                <a:cs typeface="DM Sans"/>
                <a:sym typeface="DM Sans"/>
              </a:endParaRPr>
            </a:p>
          </p:txBody>
        </p:sp>
        <p:sp>
          <p:nvSpPr>
            <p:cNvPr id="6" name="Freeform 6"/>
            <p:cNvSpPr/>
            <p:nvPr/>
          </p:nvSpPr>
          <p:spPr>
            <a:xfrm>
              <a:off x="1371600" y="375520"/>
              <a:ext cx="585413" cy="745318"/>
            </a:xfrm>
            <a:custGeom>
              <a:avLst/>
              <a:gdLst/>
              <a:ahLst/>
              <a:cxnLst/>
              <a:rect l="l" t="t" r="r" b="b"/>
              <a:pathLst>
                <a:path w="585413" h="745318">
                  <a:moveTo>
                    <a:pt x="0" y="0"/>
                  </a:moveTo>
                  <a:lnTo>
                    <a:pt x="585413" y="0"/>
                  </a:lnTo>
                  <a:lnTo>
                    <a:pt x="585413" y="745318"/>
                  </a:lnTo>
                  <a:lnTo>
                    <a:pt x="0" y="74531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sp>
        <p:nvSpPr>
          <p:cNvPr id="11" name="AutoShape 11"/>
          <p:cNvSpPr/>
          <p:nvPr/>
        </p:nvSpPr>
        <p:spPr>
          <a:xfrm rot="-5400000">
            <a:off x="4005262" y="5138738"/>
            <a:ext cx="10287000" cy="0"/>
          </a:xfrm>
          <a:prstGeom prst="line">
            <a:avLst/>
          </a:prstGeom>
          <a:ln w="9525" cap="rnd">
            <a:solidFill>
              <a:srgbClr val="000000"/>
            </a:solidFill>
            <a:prstDash val="solid"/>
            <a:headEnd type="none" w="sm" len="sm"/>
            <a:tailEnd type="none" w="sm" len="sm"/>
          </a:ln>
        </p:spPr>
      </p:sp>
      <p:sp>
        <p:nvSpPr>
          <p:cNvPr id="12" name="AutoShape 12"/>
          <p:cNvSpPr/>
          <p:nvPr/>
        </p:nvSpPr>
        <p:spPr>
          <a:xfrm>
            <a:off x="9153525" y="1028700"/>
            <a:ext cx="9684388" cy="0"/>
          </a:xfrm>
          <a:prstGeom prst="line">
            <a:avLst/>
          </a:prstGeom>
          <a:ln w="9525" cap="rnd">
            <a:solidFill>
              <a:srgbClr val="000000"/>
            </a:solidFill>
            <a:prstDash val="solid"/>
            <a:headEnd type="none" w="sm" len="sm"/>
            <a:tailEnd type="none" w="sm" len="sm"/>
          </a:ln>
        </p:spPr>
      </p:sp>
      <p:sp>
        <p:nvSpPr>
          <p:cNvPr id="13" name="Freeform 13"/>
          <p:cNvSpPr/>
          <p:nvPr/>
        </p:nvSpPr>
        <p:spPr>
          <a:xfrm rot="-5400000">
            <a:off x="17422835" y="347950"/>
            <a:ext cx="362710" cy="361391"/>
          </a:xfrm>
          <a:custGeom>
            <a:avLst/>
            <a:gdLst/>
            <a:ahLst/>
            <a:cxnLst/>
            <a:rect l="l" t="t" r="r" b="b"/>
            <a:pathLst>
              <a:path w="362710" h="361391">
                <a:moveTo>
                  <a:pt x="0" y="0"/>
                </a:moveTo>
                <a:lnTo>
                  <a:pt x="362709" y="0"/>
                </a:lnTo>
                <a:lnTo>
                  <a:pt x="362709" y="361390"/>
                </a:lnTo>
                <a:lnTo>
                  <a:pt x="0" y="36139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4" name="TextBox 14"/>
          <p:cNvSpPr txBox="1"/>
          <p:nvPr/>
        </p:nvSpPr>
        <p:spPr>
          <a:xfrm>
            <a:off x="9689984" y="356243"/>
            <a:ext cx="3139207" cy="306705"/>
          </a:xfrm>
          <a:prstGeom prst="rect">
            <a:avLst/>
          </a:prstGeom>
        </p:spPr>
        <p:txBody>
          <a:bodyPr lIns="0" tIns="0" rIns="0" bIns="0" rtlCol="0" anchor="t">
            <a:spAutoFit/>
          </a:bodyPr>
          <a:lstStyle/>
          <a:p>
            <a:pPr algn="l">
              <a:lnSpc>
                <a:spcPts val="2520"/>
              </a:lnSpc>
            </a:pPr>
            <a:r>
              <a:rPr lang="en-US" sz="1800" dirty="0">
                <a:solidFill>
                  <a:srgbClr val="000000"/>
                </a:solidFill>
                <a:latin typeface="DM Sans"/>
                <a:ea typeface="DM Sans"/>
                <a:cs typeface="DM Sans"/>
                <a:sym typeface="DM Sans"/>
              </a:rPr>
              <a:t>Result:</a:t>
            </a:r>
          </a:p>
        </p:txBody>
      </p:sp>
      <p:sp>
        <p:nvSpPr>
          <p:cNvPr id="16" name="TextBox 15">
            <a:extLst>
              <a:ext uri="{FF2B5EF4-FFF2-40B4-BE49-F238E27FC236}">
                <a16:creationId xmlns:a16="http://schemas.microsoft.com/office/drawing/2014/main" id="{5F1A5D56-64A8-484E-9090-66FEBFC0B18C}"/>
              </a:ext>
            </a:extLst>
          </p:cNvPr>
          <p:cNvSpPr txBox="1"/>
          <p:nvPr/>
        </p:nvSpPr>
        <p:spPr>
          <a:xfrm>
            <a:off x="1943038" y="3338232"/>
            <a:ext cx="5715000" cy="461665"/>
          </a:xfrm>
          <a:prstGeom prst="rect">
            <a:avLst/>
          </a:prstGeom>
          <a:noFill/>
        </p:spPr>
        <p:txBody>
          <a:bodyPr wrap="square">
            <a:spAutoFit/>
          </a:bodyPr>
          <a:lstStyle/>
          <a:p>
            <a:r>
              <a:rPr lang="en-US" sz="2400" b="1" dirty="0">
                <a:solidFill>
                  <a:schemeClr val="bg1"/>
                </a:solidFill>
              </a:rPr>
              <a:t>Total Orders</a:t>
            </a:r>
            <a:endParaRPr lang="en-IN" sz="2400" b="1" dirty="0">
              <a:solidFill>
                <a:schemeClr val="bg1"/>
              </a:solidFill>
            </a:endParaRPr>
          </a:p>
        </p:txBody>
      </p:sp>
      <p:sp>
        <p:nvSpPr>
          <p:cNvPr id="17" name="TextBox 16">
            <a:extLst>
              <a:ext uri="{FF2B5EF4-FFF2-40B4-BE49-F238E27FC236}">
                <a16:creationId xmlns:a16="http://schemas.microsoft.com/office/drawing/2014/main" id="{23460EC0-6922-43F7-995D-FFC000FF18F8}"/>
              </a:ext>
            </a:extLst>
          </p:cNvPr>
          <p:cNvSpPr txBox="1"/>
          <p:nvPr/>
        </p:nvSpPr>
        <p:spPr>
          <a:xfrm>
            <a:off x="838200" y="4762500"/>
            <a:ext cx="7595292" cy="830997"/>
          </a:xfrm>
          <a:prstGeom prst="rect">
            <a:avLst/>
          </a:prstGeom>
          <a:noFill/>
        </p:spPr>
        <p:txBody>
          <a:bodyPr wrap="square" rtlCol="0">
            <a:spAutoFit/>
          </a:bodyPr>
          <a:lstStyle/>
          <a:p>
            <a:pPr algn="ctr"/>
            <a:r>
              <a:rPr lang="en-US" sz="2400" b="1" dirty="0"/>
              <a:t>This query calculates total number of orders placed using</a:t>
            </a:r>
          </a:p>
          <a:p>
            <a:pPr algn="ctr"/>
            <a:r>
              <a:rPr lang="en-US" sz="2400" b="1" dirty="0" err="1"/>
              <a:t>Olist</a:t>
            </a:r>
            <a:r>
              <a:rPr lang="en-US" sz="2400" b="1" dirty="0"/>
              <a:t> </a:t>
            </a:r>
            <a:r>
              <a:rPr lang="en-US" sz="2400" b="1" u="sng" dirty="0"/>
              <a:t>-</a:t>
            </a:r>
            <a:endParaRPr lang="en-IN" sz="2400" b="1" u="sng" dirty="0"/>
          </a:p>
        </p:txBody>
      </p:sp>
      <p:sp>
        <p:nvSpPr>
          <p:cNvPr id="19" name="TextBox 18">
            <a:extLst>
              <a:ext uri="{FF2B5EF4-FFF2-40B4-BE49-F238E27FC236}">
                <a16:creationId xmlns:a16="http://schemas.microsoft.com/office/drawing/2014/main" id="{832FC12F-74F1-4E79-B279-4D3E63AC8E99}"/>
              </a:ext>
            </a:extLst>
          </p:cNvPr>
          <p:cNvSpPr txBox="1"/>
          <p:nvPr/>
        </p:nvSpPr>
        <p:spPr>
          <a:xfrm>
            <a:off x="762000" y="6667500"/>
            <a:ext cx="7845541" cy="1015663"/>
          </a:xfrm>
          <a:prstGeom prst="rect">
            <a:avLst/>
          </a:prstGeom>
          <a:noFill/>
          <a:ln>
            <a:solidFill>
              <a:schemeClr val="tx2">
                <a:lumMod val="50000"/>
              </a:schemeClr>
            </a:solidFill>
          </a:ln>
        </p:spPr>
        <p:txBody>
          <a:bodyPr wrap="square" rtlCol="0">
            <a:spAutoFit/>
          </a:bodyPr>
          <a:lstStyle/>
          <a:p>
            <a:r>
              <a:rPr lang="en-US" sz="2000" dirty="0"/>
              <a:t>SELECT    </a:t>
            </a:r>
          </a:p>
          <a:p>
            <a:r>
              <a:rPr lang="en-US" sz="2000" dirty="0"/>
              <a:t> COUNT(</a:t>
            </a:r>
            <a:r>
              <a:rPr lang="en-US" sz="2000" dirty="0" err="1"/>
              <a:t>order_id</a:t>
            </a:r>
            <a:r>
              <a:rPr lang="en-US" sz="2000" dirty="0"/>
              <a:t>) AS </a:t>
            </a:r>
            <a:r>
              <a:rPr lang="en-US" sz="2000" dirty="0" err="1"/>
              <a:t>total_orders</a:t>
            </a:r>
            <a:endParaRPr lang="en-US" sz="2000" dirty="0"/>
          </a:p>
          <a:p>
            <a:r>
              <a:rPr lang="en-US" sz="2000" dirty="0"/>
              <a:t>FROM     orders;</a:t>
            </a:r>
            <a:endParaRPr lang="en-IN" sz="2000" dirty="0"/>
          </a:p>
        </p:txBody>
      </p:sp>
      <p:pic>
        <p:nvPicPr>
          <p:cNvPr id="8" name="Picture 7">
            <a:extLst>
              <a:ext uri="{FF2B5EF4-FFF2-40B4-BE49-F238E27FC236}">
                <a16:creationId xmlns:a16="http://schemas.microsoft.com/office/drawing/2014/main" id="{57801073-C5D1-433F-9EF8-AEBBC818EBAF}"/>
              </a:ext>
            </a:extLst>
          </p:cNvPr>
          <p:cNvPicPr>
            <a:picLocks noChangeAspect="1"/>
          </p:cNvPicPr>
          <p:nvPr/>
        </p:nvPicPr>
        <p:blipFill rotWithShape="1">
          <a:blip r:embed="rId6">
            <a:extLst>
              <a:ext uri="{28A0092B-C50C-407E-A947-70E740481C1C}">
                <a14:useLocalDpi xmlns:a14="http://schemas.microsoft.com/office/drawing/2010/main" val="0"/>
              </a:ext>
            </a:extLst>
          </a:blip>
          <a:srcRect l="30651"/>
          <a:stretch/>
        </p:blipFill>
        <p:spPr>
          <a:xfrm>
            <a:off x="11207084" y="3888379"/>
            <a:ext cx="5577269" cy="3545555"/>
          </a:xfrm>
          <a:prstGeom prst="rect">
            <a:avLst/>
          </a:prstGeom>
        </p:spPr>
      </p:pic>
    </p:spTree>
    <p:extLst>
      <p:ext uri="{BB962C8B-B14F-4D97-AF65-F5344CB8AC3E}">
        <p14:creationId xmlns:p14="http://schemas.microsoft.com/office/powerpoint/2010/main" val="13059817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347291"/>
            <a:ext cx="7129449" cy="2462213"/>
          </a:xfrm>
          <a:prstGeom prst="rect">
            <a:avLst/>
          </a:prstGeom>
        </p:spPr>
        <p:txBody>
          <a:bodyPr wrap="square" lIns="0" tIns="0" rIns="0" bIns="0" rtlCol="0" anchor="t">
            <a:spAutoFit/>
          </a:bodyPr>
          <a:lstStyle/>
          <a:p>
            <a:pPr algn="l">
              <a:lnSpc>
                <a:spcPts val="9600"/>
              </a:lnSpc>
            </a:pPr>
            <a:r>
              <a:rPr lang="en-US" sz="8000" spc="-320" dirty="0">
                <a:solidFill>
                  <a:srgbClr val="000000"/>
                </a:solidFill>
                <a:latin typeface="Russo One"/>
                <a:ea typeface="Russo One"/>
                <a:cs typeface="Russo One"/>
                <a:sym typeface="Russo One"/>
              </a:rPr>
              <a:t>Order</a:t>
            </a:r>
          </a:p>
          <a:p>
            <a:pPr algn="l">
              <a:lnSpc>
                <a:spcPts val="9600"/>
              </a:lnSpc>
            </a:pPr>
            <a:r>
              <a:rPr lang="en-US" sz="8000" spc="-320" dirty="0">
                <a:solidFill>
                  <a:srgbClr val="000000"/>
                </a:solidFill>
                <a:latin typeface="Russo One"/>
                <a:ea typeface="Russo One"/>
                <a:cs typeface="Russo One"/>
                <a:sym typeface="Russo One"/>
              </a:rPr>
              <a:t>Metrics</a:t>
            </a:r>
          </a:p>
        </p:txBody>
      </p:sp>
      <p:grpSp>
        <p:nvGrpSpPr>
          <p:cNvPr id="3" name="Group 3"/>
          <p:cNvGrpSpPr/>
          <p:nvPr/>
        </p:nvGrpSpPr>
        <p:grpSpPr>
          <a:xfrm>
            <a:off x="0" y="3070047"/>
            <a:ext cx="9153525" cy="1230228"/>
            <a:chOff x="0" y="0"/>
            <a:chExt cx="12204700" cy="1496359"/>
          </a:xfrm>
        </p:grpSpPr>
        <p:sp>
          <p:nvSpPr>
            <p:cNvPr id="4" name="AutoShape 4"/>
            <p:cNvSpPr/>
            <p:nvPr/>
          </p:nvSpPr>
          <p:spPr>
            <a:xfrm>
              <a:off x="0" y="0"/>
              <a:ext cx="12204700" cy="1496359"/>
            </a:xfrm>
            <a:prstGeom prst="rect">
              <a:avLst/>
            </a:prstGeom>
            <a:solidFill>
              <a:srgbClr val="000000"/>
            </a:solidFill>
          </p:spPr>
          <p:txBody>
            <a:bodyPr/>
            <a:lstStyle/>
            <a:p>
              <a:r>
                <a:rPr lang="en-US" dirty="0"/>
                <a:t>Customer Lifetime Value (CLV):-- Sum of the total order values per customer (top 5)</a:t>
              </a:r>
              <a:endParaRPr lang="en-IN" dirty="0"/>
            </a:p>
          </p:txBody>
        </p:sp>
        <p:sp>
          <p:nvSpPr>
            <p:cNvPr id="5" name="TextBox 5"/>
            <p:cNvSpPr txBox="1"/>
            <p:nvPr/>
          </p:nvSpPr>
          <p:spPr>
            <a:xfrm>
              <a:off x="2189984" y="376704"/>
              <a:ext cx="8421467" cy="685145"/>
            </a:xfrm>
            <a:prstGeom prst="rect">
              <a:avLst/>
            </a:prstGeom>
          </p:spPr>
          <p:txBody>
            <a:bodyPr lIns="0" tIns="0" rIns="0" bIns="0" rtlCol="0" anchor="t">
              <a:spAutoFit/>
            </a:bodyPr>
            <a:lstStyle/>
            <a:p>
              <a:pPr algn="l">
                <a:lnSpc>
                  <a:spcPts val="4200"/>
                </a:lnSpc>
              </a:pPr>
              <a:endParaRPr lang="en-US" sz="3000" dirty="0">
                <a:solidFill>
                  <a:srgbClr val="FFFFFF"/>
                </a:solidFill>
                <a:latin typeface="DM Sans"/>
                <a:ea typeface="DM Sans"/>
                <a:cs typeface="DM Sans"/>
                <a:sym typeface="DM Sans"/>
              </a:endParaRPr>
            </a:p>
          </p:txBody>
        </p:sp>
        <p:sp>
          <p:nvSpPr>
            <p:cNvPr id="6" name="Freeform 6"/>
            <p:cNvSpPr/>
            <p:nvPr/>
          </p:nvSpPr>
          <p:spPr>
            <a:xfrm>
              <a:off x="1371600" y="375520"/>
              <a:ext cx="585413" cy="745318"/>
            </a:xfrm>
            <a:custGeom>
              <a:avLst/>
              <a:gdLst/>
              <a:ahLst/>
              <a:cxnLst/>
              <a:rect l="l" t="t" r="r" b="b"/>
              <a:pathLst>
                <a:path w="585413" h="745318">
                  <a:moveTo>
                    <a:pt x="0" y="0"/>
                  </a:moveTo>
                  <a:lnTo>
                    <a:pt x="585413" y="0"/>
                  </a:lnTo>
                  <a:lnTo>
                    <a:pt x="585413" y="745318"/>
                  </a:lnTo>
                  <a:lnTo>
                    <a:pt x="0" y="74531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sp>
        <p:nvSpPr>
          <p:cNvPr id="11" name="AutoShape 11"/>
          <p:cNvSpPr/>
          <p:nvPr/>
        </p:nvSpPr>
        <p:spPr>
          <a:xfrm rot="-5400000">
            <a:off x="4005262" y="5138738"/>
            <a:ext cx="10287000" cy="0"/>
          </a:xfrm>
          <a:prstGeom prst="line">
            <a:avLst/>
          </a:prstGeom>
          <a:ln w="9525" cap="rnd">
            <a:solidFill>
              <a:srgbClr val="000000"/>
            </a:solidFill>
            <a:prstDash val="solid"/>
            <a:headEnd type="none" w="sm" len="sm"/>
            <a:tailEnd type="none" w="sm" len="sm"/>
          </a:ln>
        </p:spPr>
      </p:sp>
      <p:sp>
        <p:nvSpPr>
          <p:cNvPr id="12" name="AutoShape 12"/>
          <p:cNvSpPr/>
          <p:nvPr/>
        </p:nvSpPr>
        <p:spPr>
          <a:xfrm>
            <a:off x="9153525" y="1028700"/>
            <a:ext cx="9684388" cy="0"/>
          </a:xfrm>
          <a:prstGeom prst="line">
            <a:avLst/>
          </a:prstGeom>
          <a:ln w="9525" cap="rnd">
            <a:solidFill>
              <a:srgbClr val="000000"/>
            </a:solidFill>
            <a:prstDash val="solid"/>
            <a:headEnd type="none" w="sm" len="sm"/>
            <a:tailEnd type="none" w="sm" len="sm"/>
          </a:ln>
        </p:spPr>
      </p:sp>
      <p:sp>
        <p:nvSpPr>
          <p:cNvPr id="13" name="Freeform 13"/>
          <p:cNvSpPr/>
          <p:nvPr/>
        </p:nvSpPr>
        <p:spPr>
          <a:xfrm rot="-5400000">
            <a:off x="17422835" y="347950"/>
            <a:ext cx="362710" cy="361391"/>
          </a:xfrm>
          <a:custGeom>
            <a:avLst/>
            <a:gdLst/>
            <a:ahLst/>
            <a:cxnLst/>
            <a:rect l="l" t="t" r="r" b="b"/>
            <a:pathLst>
              <a:path w="362710" h="361391">
                <a:moveTo>
                  <a:pt x="0" y="0"/>
                </a:moveTo>
                <a:lnTo>
                  <a:pt x="362709" y="0"/>
                </a:lnTo>
                <a:lnTo>
                  <a:pt x="362709" y="361390"/>
                </a:lnTo>
                <a:lnTo>
                  <a:pt x="0" y="36139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4" name="TextBox 14"/>
          <p:cNvSpPr txBox="1"/>
          <p:nvPr/>
        </p:nvSpPr>
        <p:spPr>
          <a:xfrm>
            <a:off x="9689984" y="356243"/>
            <a:ext cx="3139207" cy="306705"/>
          </a:xfrm>
          <a:prstGeom prst="rect">
            <a:avLst/>
          </a:prstGeom>
        </p:spPr>
        <p:txBody>
          <a:bodyPr lIns="0" tIns="0" rIns="0" bIns="0" rtlCol="0" anchor="t">
            <a:spAutoFit/>
          </a:bodyPr>
          <a:lstStyle/>
          <a:p>
            <a:pPr algn="l">
              <a:lnSpc>
                <a:spcPts val="2520"/>
              </a:lnSpc>
            </a:pPr>
            <a:r>
              <a:rPr lang="en-US" sz="1800" dirty="0">
                <a:solidFill>
                  <a:srgbClr val="000000"/>
                </a:solidFill>
                <a:latin typeface="DM Sans"/>
                <a:ea typeface="DM Sans"/>
                <a:cs typeface="DM Sans"/>
                <a:sym typeface="DM Sans"/>
              </a:rPr>
              <a:t>Result:</a:t>
            </a:r>
          </a:p>
        </p:txBody>
      </p:sp>
      <p:sp>
        <p:nvSpPr>
          <p:cNvPr id="16" name="TextBox 15">
            <a:extLst>
              <a:ext uri="{FF2B5EF4-FFF2-40B4-BE49-F238E27FC236}">
                <a16:creationId xmlns:a16="http://schemas.microsoft.com/office/drawing/2014/main" id="{5F1A5D56-64A8-484E-9090-66FEBFC0B18C}"/>
              </a:ext>
            </a:extLst>
          </p:cNvPr>
          <p:cNvSpPr txBox="1"/>
          <p:nvPr/>
        </p:nvSpPr>
        <p:spPr>
          <a:xfrm>
            <a:off x="1943038" y="3338232"/>
            <a:ext cx="5715000" cy="461665"/>
          </a:xfrm>
          <a:prstGeom prst="rect">
            <a:avLst/>
          </a:prstGeom>
          <a:noFill/>
        </p:spPr>
        <p:txBody>
          <a:bodyPr wrap="square">
            <a:spAutoFit/>
          </a:bodyPr>
          <a:lstStyle/>
          <a:p>
            <a:r>
              <a:rPr lang="en-US" sz="2400" b="1" dirty="0">
                <a:solidFill>
                  <a:schemeClr val="bg1"/>
                </a:solidFill>
              </a:rPr>
              <a:t>Order Status Breakdown</a:t>
            </a:r>
            <a:endParaRPr lang="en-IN" sz="2400" b="1" dirty="0">
              <a:solidFill>
                <a:schemeClr val="bg1"/>
              </a:solidFill>
            </a:endParaRPr>
          </a:p>
        </p:txBody>
      </p:sp>
      <p:sp>
        <p:nvSpPr>
          <p:cNvPr id="17" name="TextBox 16">
            <a:extLst>
              <a:ext uri="{FF2B5EF4-FFF2-40B4-BE49-F238E27FC236}">
                <a16:creationId xmlns:a16="http://schemas.microsoft.com/office/drawing/2014/main" id="{23460EC0-6922-43F7-995D-FFC000FF18F8}"/>
              </a:ext>
            </a:extLst>
          </p:cNvPr>
          <p:cNvSpPr txBox="1"/>
          <p:nvPr/>
        </p:nvSpPr>
        <p:spPr>
          <a:xfrm>
            <a:off x="838200" y="4762500"/>
            <a:ext cx="7595292" cy="830997"/>
          </a:xfrm>
          <a:prstGeom prst="rect">
            <a:avLst/>
          </a:prstGeom>
          <a:noFill/>
        </p:spPr>
        <p:txBody>
          <a:bodyPr wrap="square" rtlCol="0">
            <a:spAutoFit/>
          </a:bodyPr>
          <a:lstStyle/>
          <a:p>
            <a:pPr algn="ctr"/>
            <a:r>
              <a:rPr lang="en-US" sz="2400" b="1" dirty="0"/>
              <a:t>This query returns the distribution of orders based on their status (e.g., delivered, pending, canceled)-</a:t>
            </a:r>
            <a:endParaRPr lang="en-IN" sz="2400" b="1" u="sng" dirty="0"/>
          </a:p>
        </p:txBody>
      </p:sp>
      <p:sp>
        <p:nvSpPr>
          <p:cNvPr id="19" name="TextBox 18">
            <a:extLst>
              <a:ext uri="{FF2B5EF4-FFF2-40B4-BE49-F238E27FC236}">
                <a16:creationId xmlns:a16="http://schemas.microsoft.com/office/drawing/2014/main" id="{832FC12F-74F1-4E79-B279-4D3E63AC8E99}"/>
              </a:ext>
            </a:extLst>
          </p:cNvPr>
          <p:cNvSpPr txBox="1"/>
          <p:nvPr/>
        </p:nvSpPr>
        <p:spPr>
          <a:xfrm>
            <a:off x="762000" y="6667500"/>
            <a:ext cx="7845541" cy="1631216"/>
          </a:xfrm>
          <a:prstGeom prst="rect">
            <a:avLst/>
          </a:prstGeom>
          <a:noFill/>
          <a:ln>
            <a:solidFill>
              <a:schemeClr val="tx2">
                <a:lumMod val="50000"/>
              </a:schemeClr>
            </a:solidFill>
          </a:ln>
        </p:spPr>
        <p:txBody>
          <a:bodyPr wrap="square" rtlCol="0">
            <a:spAutoFit/>
          </a:bodyPr>
          <a:lstStyle/>
          <a:p>
            <a:r>
              <a:rPr lang="en-US" sz="2000" dirty="0"/>
              <a:t>SELECT    </a:t>
            </a:r>
          </a:p>
          <a:p>
            <a:r>
              <a:rPr lang="en-US" sz="2000" dirty="0"/>
              <a:t> </a:t>
            </a:r>
            <a:r>
              <a:rPr lang="en-US" sz="2000" dirty="0" err="1"/>
              <a:t>order_status</a:t>
            </a:r>
            <a:r>
              <a:rPr lang="en-US" sz="2000" dirty="0"/>
              <a:t>, COUNT(</a:t>
            </a:r>
            <a:r>
              <a:rPr lang="en-US" sz="2000" dirty="0" err="1"/>
              <a:t>order_id</a:t>
            </a:r>
            <a:r>
              <a:rPr lang="en-US" sz="2000" dirty="0"/>
              <a:t>) AS </a:t>
            </a:r>
            <a:r>
              <a:rPr lang="en-US" sz="2000" dirty="0" err="1"/>
              <a:t>order_count</a:t>
            </a:r>
            <a:endParaRPr lang="en-US" sz="2000" dirty="0"/>
          </a:p>
          <a:p>
            <a:r>
              <a:rPr lang="en-US" sz="2000" dirty="0"/>
              <a:t>FROM orders</a:t>
            </a:r>
          </a:p>
          <a:p>
            <a:r>
              <a:rPr lang="en-US" sz="2000" dirty="0"/>
              <a:t>GROUP BY </a:t>
            </a:r>
            <a:r>
              <a:rPr lang="en-US" sz="2000" dirty="0" err="1"/>
              <a:t>order_status</a:t>
            </a:r>
            <a:endParaRPr lang="en-US" sz="2000" dirty="0"/>
          </a:p>
          <a:p>
            <a:r>
              <a:rPr lang="en-US" sz="2000" dirty="0"/>
              <a:t> ORDER BY </a:t>
            </a:r>
            <a:r>
              <a:rPr lang="en-US" sz="2000" dirty="0" err="1"/>
              <a:t>order_count</a:t>
            </a:r>
            <a:r>
              <a:rPr lang="en-US" sz="2000" dirty="0"/>
              <a:t> DESC;</a:t>
            </a:r>
            <a:endParaRPr lang="en-IN" sz="2000" dirty="0"/>
          </a:p>
        </p:txBody>
      </p:sp>
      <p:pic>
        <p:nvPicPr>
          <p:cNvPr id="9" name="Picture 8">
            <a:extLst>
              <a:ext uri="{FF2B5EF4-FFF2-40B4-BE49-F238E27FC236}">
                <a16:creationId xmlns:a16="http://schemas.microsoft.com/office/drawing/2014/main" id="{073388FA-5273-4D7C-BAD8-3ABC99685448}"/>
              </a:ext>
            </a:extLst>
          </p:cNvPr>
          <p:cNvPicPr>
            <a:picLocks noChangeAspect="1"/>
          </p:cNvPicPr>
          <p:nvPr/>
        </p:nvPicPr>
        <p:blipFill rotWithShape="1">
          <a:blip r:embed="rId6"/>
          <a:srcRect l="19218" t="51887" r="60365" b="19663"/>
          <a:stretch/>
        </p:blipFill>
        <p:spPr>
          <a:xfrm>
            <a:off x="10090428" y="2993847"/>
            <a:ext cx="7414653" cy="5811731"/>
          </a:xfrm>
          <a:prstGeom prst="rect">
            <a:avLst/>
          </a:prstGeom>
        </p:spPr>
      </p:pic>
    </p:spTree>
    <p:extLst>
      <p:ext uri="{BB962C8B-B14F-4D97-AF65-F5344CB8AC3E}">
        <p14:creationId xmlns:p14="http://schemas.microsoft.com/office/powerpoint/2010/main" val="2821985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347291"/>
            <a:ext cx="7129449" cy="2462213"/>
          </a:xfrm>
          <a:prstGeom prst="rect">
            <a:avLst/>
          </a:prstGeom>
        </p:spPr>
        <p:txBody>
          <a:bodyPr wrap="square" lIns="0" tIns="0" rIns="0" bIns="0" rtlCol="0" anchor="t">
            <a:spAutoFit/>
          </a:bodyPr>
          <a:lstStyle/>
          <a:p>
            <a:pPr algn="l">
              <a:lnSpc>
                <a:spcPts val="9600"/>
              </a:lnSpc>
            </a:pPr>
            <a:r>
              <a:rPr lang="en-US" sz="8000" spc="-320" dirty="0">
                <a:solidFill>
                  <a:srgbClr val="000000"/>
                </a:solidFill>
                <a:latin typeface="Russo One"/>
                <a:ea typeface="Russo One"/>
                <a:cs typeface="Russo One"/>
                <a:sym typeface="Russo One"/>
              </a:rPr>
              <a:t>Order</a:t>
            </a:r>
          </a:p>
          <a:p>
            <a:pPr algn="l">
              <a:lnSpc>
                <a:spcPts val="9600"/>
              </a:lnSpc>
            </a:pPr>
            <a:r>
              <a:rPr lang="en-US" sz="8000" spc="-320" dirty="0">
                <a:solidFill>
                  <a:srgbClr val="000000"/>
                </a:solidFill>
                <a:latin typeface="Russo One"/>
                <a:ea typeface="Russo One"/>
                <a:cs typeface="Russo One"/>
                <a:sym typeface="Russo One"/>
              </a:rPr>
              <a:t>Metrics</a:t>
            </a:r>
          </a:p>
        </p:txBody>
      </p:sp>
      <p:grpSp>
        <p:nvGrpSpPr>
          <p:cNvPr id="3" name="Group 3"/>
          <p:cNvGrpSpPr/>
          <p:nvPr/>
        </p:nvGrpSpPr>
        <p:grpSpPr>
          <a:xfrm>
            <a:off x="0" y="3070047"/>
            <a:ext cx="9153525" cy="1230228"/>
            <a:chOff x="0" y="0"/>
            <a:chExt cx="12204700" cy="1496359"/>
          </a:xfrm>
        </p:grpSpPr>
        <p:sp>
          <p:nvSpPr>
            <p:cNvPr id="4" name="AutoShape 4"/>
            <p:cNvSpPr/>
            <p:nvPr/>
          </p:nvSpPr>
          <p:spPr>
            <a:xfrm>
              <a:off x="0" y="0"/>
              <a:ext cx="12204700" cy="1496359"/>
            </a:xfrm>
            <a:prstGeom prst="rect">
              <a:avLst/>
            </a:prstGeom>
            <a:solidFill>
              <a:srgbClr val="000000"/>
            </a:solidFill>
          </p:spPr>
          <p:txBody>
            <a:bodyPr/>
            <a:lstStyle/>
            <a:p>
              <a:r>
                <a:rPr lang="en-US" dirty="0"/>
                <a:t>Customer Lifetime Value (CLV):-- Sum of the total order values per customer (top 5)</a:t>
              </a:r>
              <a:endParaRPr lang="en-IN" dirty="0"/>
            </a:p>
          </p:txBody>
        </p:sp>
        <p:sp>
          <p:nvSpPr>
            <p:cNvPr id="5" name="TextBox 5"/>
            <p:cNvSpPr txBox="1"/>
            <p:nvPr/>
          </p:nvSpPr>
          <p:spPr>
            <a:xfrm>
              <a:off x="2189984" y="376704"/>
              <a:ext cx="8421467" cy="685145"/>
            </a:xfrm>
            <a:prstGeom prst="rect">
              <a:avLst/>
            </a:prstGeom>
          </p:spPr>
          <p:txBody>
            <a:bodyPr lIns="0" tIns="0" rIns="0" bIns="0" rtlCol="0" anchor="t">
              <a:spAutoFit/>
            </a:bodyPr>
            <a:lstStyle/>
            <a:p>
              <a:pPr algn="l">
                <a:lnSpc>
                  <a:spcPts val="4200"/>
                </a:lnSpc>
              </a:pPr>
              <a:endParaRPr lang="en-US" sz="3000" dirty="0">
                <a:solidFill>
                  <a:srgbClr val="FFFFFF"/>
                </a:solidFill>
                <a:latin typeface="DM Sans"/>
                <a:ea typeface="DM Sans"/>
                <a:cs typeface="DM Sans"/>
                <a:sym typeface="DM Sans"/>
              </a:endParaRPr>
            </a:p>
          </p:txBody>
        </p:sp>
        <p:sp>
          <p:nvSpPr>
            <p:cNvPr id="6" name="Freeform 6"/>
            <p:cNvSpPr/>
            <p:nvPr/>
          </p:nvSpPr>
          <p:spPr>
            <a:xfrm>
              <a:off x="1371600" y="375520"/>
              <a:ext cx="585413" cy="745318"/>
            </a:xfrm>
            <a:custGeom>
              <a:avLst/>
              <a:gdLst/>
              <a:ahLst/>
              <a:cxnLst/>
              <a:rect l="l" t="t" r="r" b="b"/>
              <a:pathLst>
                <a:path w="585413" h="745318">
                  <a:moveTo>
                    <a:pt x="0" y="0"/>
                  </a:moveTo>
                  <a:lnTo>
                    <a:pt x="585413" y="0"/>
                  </a:lnTo>
                  <a:lnTo>
                    <a:pt x="585413" y="745318"/>
                  </a:lnTo>
                  <a:lnTo>
                    <a:pt x="0" y="74531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sp>
        <p:nvSpPr>
          <p:cNvPr id="11" name="AutoShape 11"/>
          <p:cNvSpPr/>
          <p:nvPr/>
        </p:nvSpPr>
        <p:spPr>
          <a:xfrm rot="-5400000">
            <a:off x="4005262" y="5138738"/>
            <a:ext cx="10287000" cy="0"/>
          </a:xfrm>
          <a:prstGeom prst="line">
            <a:avLst/>
          </a:prstGeom>
          <a:ln w="9525" cap="rnd">
            <a:solidFill>
              <a:srgbClr val="000000"/>
            </a:solidFill>
            <a:prstDash val="solid"/>
            <a:headEnd type="none" w="sm" len="sm"/>
            <a:tailEnd type="none" w="sm" len="sm"/>
          </a:ln>
        </p:spPr>
      </p:sp>
      <p:sp>
        <p:nvSpPr>
          <p:cNvPr id="12" name="AutoShape 12"/>
          <p:cNvSpPr/>
          <p:nvPr/>
        </p:nvSpPr>
        <p:spPr>
          <a:xfrm>
            <a:off x="9153525" y="1028700"/>
            <a:ext cx="9684388" cy="0"/>
          </a:xfrm>
          <a:prstGeom prst="line">
            <a:avLst/>
          </a:prstGeom>
          <a:ln w="9525" cap="rnd">
            <a:solidFill>
              <a:srgbClr val="000000"/>
            </a:solidFill>
            <a:prstDash val="solid"/>
            <a:headEnd type="none" w="sm" len="sm"/>
            <a:tailEnd type="none" w="sm" len="sm"/>
          </a:ln>
        </p:spPr>
      </p:sp>
      <p:sp>
        <p:nvSpPr>
          <p:cNvPr id="13" name="Freeform 13"/>
          <p:cNvSpPr/>
          <p:nvPr/>
        </p:nvSpPr>
        <p:spPr>
          <a:xfrm rot="-5400000">
            <a:off x="17422835" y="347950"/>
            <a:ext cx="362710" cy="361391"/>
          </a:xfrm>
          <a:custGeom>
            <a:avLst/>
            <a:gdLst/>
            <a:ahLst/>
            <a:cxnLst/>
            <a:rect l="l" t="t" r="r" b="b"/>
            <a:pathLst>
              <a:path w="362710" h="361391">
                <a:moveTo>
                  <a:pt x="0" y="0"/>
                </a:moveTo>
                <a:lnTo>
                  <a:pt x="362709" y="0"/>
                </a:lnTo>
                <a:lnTo>
                  <a:pt x="362709" y="361390"/>
                </a:lnTo>
                <a:lnTo>
                  <a:pt x="0" y="36139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4" name="TextBox 14"/>
          <p:cNvSpPr txBox="1"/>
          <p:nvPr/>
        </p:nvSpPr>
        <p:spPr>
          <a:xfrm>
            <a:off x="9689984" y="356243"/>
            <a:ext cx="3139207" cy="306705"/>
          </a:xfrm>
          <a:prstGeom prst="rect">
            <a:avLst/>
          </a:prstGeom>
        </p:spPr>
        <p:txBody>
          <a:bodyPr lIns="0" tIns="0" rIns="0" bIns="0" rtlCol="0" anchor="t">
            <a:spAutoFit/>
          </a:bodyPr>
          <a:lstStyle/>
          <a:p>
            <a:pPr algn="l">
              <a:lnSpc>
                <a:spcPts val="2520"/>
              </a:lnSpc>
            </a:pPr>
            <a:r>
              <a:rPr lang="en-US" sz="1800" dirty="0">
                <a:solidFill>
                  <a:srgbClr val="000000"/>
                </a:solidFill>
                <a:latin typeface="DM Sans"/>
                <a:ea typeface="DM Sans"/>
                <a:cs typeface="DM Sans"/>
                <a:sym typeface="DM Sans"/>
              </a:rPr>
              <a:t>Result:</a:t>
            </a:r>
          </a:p>
        </p:txBody>
      </p:sp>
      <p:sp>
        <p:nvSpPr>
          <p:cNvPr id="16" name="TextBox 15">
            <a:extLst>
              <a:ext uri="{FF2B5EF4-FFF2-40B4-BE49-F238E27FC236}">
                <a16:creationId xmlns:a16="http://schemas.microsoft.com/office/drawing/2014/main" id="{5F1A5D56-64A8-484E-9090-66FEBFC0B18C}"/>
              </a:ext>
            </a:extLst>
          </p:cNvPr>
          <p:cNvSpPr txBox="1"/>
          <p:nvPr/>
        </p:nvSpPr>
        <p:spPr>
          <a:xfrm>
            <a:off x="1943038" y="3338232"/>
            <a:ext cx="5715000" cy="461665"/>
          </a:xfrm>
          <a:prstGeom prst="rect">
            <a:avLst/>
          </a:prstGeom>
          <a:noFill/>
        </p:spPr>
        <p:txBody>
          <a:bodyPr wrap="square">
            <a:spAutoFit/>
          </a:bodyPr>
          <a:lstStyle/>
          <a:p>
            <a:r>
              <a:rPr lang="en-US" sz="2400" b="1" dirty="0">
                <a:solidFill>
                  <a:schemeClr val="bg1"/>
                </a:solidFill>
              </a:rPr>
              <a:t>Order Delivery Time</a:t>
            </a:r>
            <a:endParaRPr lang="en-IN" sz="2400" b="1" dirty="0">
              <a:solidFill>
                <a:schemeClr val="bg1"/>
              </a:solidFill>
            </a:endParaRPr>
          </a:p>
        </p:txBody>
      </p:sp>
      <p:sp>
        <p:nvSpPr>
          <p:cNvPr id="17" name="TextBox 16">
            <a:extLst>
              <a:ext uri="{FF2B5EF4-FFF2-40B4-BE49-F238E27FC236}">
                <a16:creationId xmlns:a16="http://schemas.microsoft.com/office/drawing/2014/main" id="{23460EC0-6922-43F7-995D-FFC000FF18F8}"/>
              </a:ext>
            </a:extLst>
          </p:cNvPr>
          <p:cNvSpPr txBox="1"/>
          <p:nvPr/>
        </p:nvSpPr>
        <p:spPr>
          <a:xfrm>
            <a:off x="838200" y="4762500"/>
            <a:ext cx="7595292" cy="830997"/>
          </a:xfrm>
          <a:prstGeom prst="rect">
            <a:avLst/>
          </a:prstGeom>
          <a:noFill/>
        </p:spPr>
        <p:txBody>
          <a:bodyPr wrap="square" rtlCol="0">
            <a:spAutoFit/>
          </a:bodyPr>
          <a:lstStyle/>
          <a:p>
            <a:pPr algn="ctr"/>
            <a:r>
              <a:rPr lang="en-US" sz="2400" b="1" dirty="0"/>
              <a:t>This query calculates the average time between the order placement and delivery to the customer (in days)</a:t>
            </a:r>
            <a:endParaRPr lang="en-IN" sz="2400" b="1" u="sng" dirty="0"/>
          </a:p>
        </p:txBody>
      </p:sp>
      <p:sp>
        <p:nvSpPr>
          <p:cNvPr id="19" name="TextBox 18">
            <a:extLst>
              <a:ext uri="{FF2B5EF4-FFF2-40B4-BE49-F238E27FC236}">
                <a16:creationId xmlns:a16="http://schemas.microsoft.com/office/drawing/2014/main" id="{832FC12F-74F1-4E79-B279-4D3E63AC8E99}"/>
              </a:ext>
            </a:extLst>
          </p:cNvPr>
          <p:cNvSpPr txBox="1"/>
          <p:nvPr/>
        </p:nvSpPr>
        <p:spPr>
          <a:xfrm>
            <a:off x="762000" y="6667500"/>
            <a:ext cx="7845541" cy="1631216"/>
          </a:xfrm>
          <a:prstGeom prst="rect">
            <a:avLst/>
          </a:prstGeom>
          <a:noFill/>
          <a:ln>
            <a:solidFill>
              <a:schemeClr val="tx2">
                <a:lumMod val="50000"/>
              </a:schemeClr>
            </a:solidFill>
          </a:ln>
        </p:spPr>
        <p:txBody>
          <a:bodyPr wrap="square" rtlCol="0">
            <a:spAutoFit/>
          </a:bodyPr>
          <a:lstStyle/>
          <a:p>
            <a:r>
              <a:rPr lang="en-US" sz="2000" dirty="0"/>
              <a:t>SELECT     </a:t>
            </a:r>
          </a:p>
          <a:p>
            <a:r>
              <a:rPr lang="en-US" sz="2000" dirty="0"/>
              <a:t>Round(AVG(</a:t>
            </a:r>
            <a:r>
              <a:rPr lang="en-US" sz="2000" dirty="0" err="1"/>
              <a:t>order_delivered_customer_date</a:t>
            </a:r>
            <a:r>
              <a:rPr lang="en-US" sz="2000" dirty="0"/>
              <a:t> - </a:t>
            </a:r>
            <a:r>
              <a:rPr lang="en-US" sz="2000" dirty="0" err="1"/>
              <a:t>order_purchase_timestamp</a:t>
            </a:r>
            <a:r>
              <a:rPr lang="en-US" sz="2000" dirty="0"/>
              <a:t>),0) AS </a:t>
            </a:r>
            <a:r>
              <a:rPr lang="en-US" sz="2000" dirty="0" err="1"/>
              <a:t>avg_delivery_time</a:t>
            </a:r>
            <a:endParaRPr lang="en-US" sz="2000" dirty="0"/>
          </a:p>
          <a:p>
            <a:r>
              <a:rPr lang="en-US" sz="2000" dirty="0"/>
              <a:t>FROM orders</a:t>
            </a:r>
          </a:p>
          <a:p>
            <a:r>
              <a:rPr lang="en-US" sz="2000" dirty="0"/>
              <a:t>WHERE  </a:t>
            </a:r>
            <a:r>
              <a:rPr lang="en-US" sz="2000" dirty="0" err="1"/>
              <a:t>order_delivered_customer_date</a:t>
            </a:r>
            <a:r>
              <a:rPr lang="en-US" sz="2000" dirty="0"/>
              <a:t> IS NOT NULL;</a:t>
            </a:r>
            <a:endParaRPr lang="en-IN" sz="2000" dirty="0"/>
          </a:p>
        </p:txBody>
      </p:sp>
      <p:pic>
        <p:nvPicPr>
          <p:cNvPr id="8" name="Picture 7">
            <a:extLst>
              <a:ext uri="{FF2B5EF4-FFF2-40B4-BE49-F238E27FC236}">
                <a16:creationId xmlns:a16="http://schemas.microsoft.com/office/drawing/2014/main" id="{80574EDD-BE82-4DC7-938B-2F426E9A6A38}"/>
              </a:ext>
            </a:extLst>
          </p:cNvPr>
          <p:cNvPicPr>
            <a:picLocks noChangeAspect="1"/>
          </p:cNvPicPr>
          <p:nvPr/>
        </p:nvPicPr>
        <p:blipFill rotWithShape="1">
          <a:blip r:embed="rId6"/>
          <a:srcRect l="22252" t="51502" r="68581" b="40420"/>
          <a:stretch/>
        </p:blipFill>
        <p:spPr>
          <a:xfrm>
            <a:off x="10886505" y="4300275"/>
            <a:ext cx="6218428" cy="3082499"/>
          </a:xfrm>
          <a:prstGeom prst="rect">
            <a:avLst/>
          </a:prstGeom>
        </p:spPr>
      </p:pic>
    </p:spTree>
    <p:extLst>
      <p:ext uri="{BB962C8B-B14F-4D97-AF65-F5344CB8AC3E}">
        <p14:creationId xmlns:p14="http://schemas.microsoft.com/office/powerpoint/2010/main" val="40289387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1176321"/>
            <a:ext cx="8340007" cy="2462213"/>
          </a:xfrm>
          <a:prstGeom prst="rect">
            <a:avLst/>
          </a:prstGeom>
        </p:spPr>
        <p:txBody>
          <a:bodyPr lIns="0" tIns="0" rIns="0" bIns="0" rtlCol="0" anchor="t">
            <a:spAutoFit/>
          </a:bodyPr>
          <a:lstStyle/>
          <a:p>
            <a:pPr algn="ctr">
              <a:lnSpc>
                <a:spcPts val="9600"/>
              </a:lnSpc>
            </a:pPr>
            <a:r>
              <a:rPr lang="en-US" sz="8000" spc="-320" dirty="0">
                <a:solidFill>
                  <a:srgbClr val="000000"/>
                </a:solidFill>
                <a:latin typeface="Russo One"/>
                <a:ea typeface="Russo One"/>
                <a:cs typeface="Russo One"/>
                <a:sym typeface="Russo One"/>
              </a:rPr>
              <a:t>Order</a:t>
            </a:r>
          </a:p>
          <a:p>
            <a:pPr algn="ctr">
              <a:lnSpc>
                <a:spcPts val="9600"/>
              </a:lnSpc>
            </a:pPr>
            <a:r>
              <a:rPr lang="en-US" sz="8000" spc="-320" dirty="0">
                <a:solidFill>
                  <a:srgbClr val="000000"/>
                </a:solidFill>
                <a:latin typeface="Russo One"/>
                <a:ea typeface="Russo One"/>
                <a:cs typeface="Russo One"/>
                <a:sym typeface="Russo One"/>
              </a:rPr>
              <a:t> Insights</a:t>
            </a:r>
          </a:p>
        </p:txBody>
      </p:sp>
      <p:grpSp>
        <p:nvGrpSpPr>
          <p:cNvPr id="5" name="Group 5"/>
          <p:cNvGrpSpPr/>
          <p:nvPr/>
        </p:nvGrpSpPr>
        <p:grpSpPr>
          <a:xfrm>
            <a:off x="11582400" y="809974"/>
            <a:ext cx="5253921" cy="2497898"/>
            <a:chOff x="0" y="-76200"/>
            <a:chExt cx="5770477" cy="3330529"/>
          </a:xfrm>
        </p:grpSpPr>
        <p:sp>
          <p:nvSpPr>
            <p:cNvPr id="6" name="TextBox 6"/>
            <p:cNvSpPr txBox="1"/>
            <p:nvPr/>
          </p:nvSpPr>
          <p:spPr>
            <a:xfrm>
              <a:off x="0" y="858033"/>
              <a:ext cx="5770477" cy="2396296"/>
            </a:xfrm>
            <a:prstGeom prst="rect">
              <a:avLst/>
            </a:prstGeom>
          </p:spPr>
          <p:txBody>
            <a:bodyPr lIns="0" tIns="0" rIns="0" bIns="0" rtlCol="0" anchor="t">
              <a:spAutoFit/>
            </a:bodyPr>
            <a:lstStyle/>
            <a:p>
              <a:pPr algn="l">
                <a:lnSpc>
                  <a:spcPts val="3600"/>
                </a:lnSpc>
              </a:pPr>
              <a:r>
                <a:rPr lang="en-US" b="1" dirty="0" err="1">
                  <a:solidFill>
                    <a:srgbClr val="000000"/>
                  </a:solidFill>
                  <a:latin typeface="DM Sans"/>
                  <a:ea typeface="DM Sans"/>
                  <a:cs typeface="DM Sans"/>
                  <a:sym typeface="DM Sans"/>
                  <a:hlinkClick r:id="rId2" tooltip="https://docs.google.com/spreadsheets/d/1DUF2isFWsqVSYhbaACYtbgcLi_YjDqpE3GLQIVgkKQg/edit#gid=69851113"/>
                </a:rPr>
                <a:t>Olist</a:t>
              </a:r>
              <a:r>
                <a:rPr lang="en-US" b="1" dirty="0">
                  <a:solidFill>
                    <a:srgbClr val="000000"/>
                  </a:solidFill>
                  <a:latin typeface="DM Sans"/>
                  <a:ea typeface="DM Sans"/>
                  <a:cs typeface="DM Sans"/>
                  <a:sym typeface="DM Sans"/>
                  <a:hlinkClick r:id="rId2" tooltip="https://docs.google.com/spreadsheets/d/1DUF2isFWsqVSYhbaACYtbgcLi_YjDqpE3GLQIVgkKQg/edit#gid=69851113"/>
                </a:rPr>
                <a:t> have generated  nearly 100k orders in three years mostly from 2017-18 . among which more than 96k orders have been delivered successfully proving the delivery efficiency of the platform.</a:t>
              </a:r>
            </a:p>
          </p:txBody>
        </p:sp>
        <p:sp>
          <p:nvSpPr>
            <p:cNvPr id="7" name="TextBox 7"/>
            <p:cNvSpPr txBox="1"/>
            <p:nvPr/>
          </p:nvSpPr>
          <p:spPr>
            <a:xfrm>
              <a:off x="0" y="-76200"/>
              <a:ext cx="5770477" cy="578877"/>
            </a:xfrm>
            <a:prstGeom prst="rect">
              <a:avLst/>
            </a:prstGeom>
          </p:spPr>
          <p:txBody>
            <a:bodyPr lIns="0" tIns="0" rIns="0" bIns="0" rtlCol="0" anchor="t">
              <a:spAutoFit/>
            </a:bodyPr>
            <a:lstStyle/>
            <a:p>
              <a:pPr algn="l">
                <a:lnSpc>
                  <a:spcPts val="3600"/>
                </a:lnSpc>
              </a:pPr>
              <a:r>
                <a:rPr lang="en-US" sz="2400" b="1" dirty="0">
                  <a:solidFill>
                    <a:srgbClr val="FF0000"/>
                  </a:solidFill>
                  <a:latin typeface="DM Sans Bold"/>
                  <a:ea typeface="DM Sans Bold"/>
                  <a:cs typeface="DM Sans Bold"/>
                  <a:sym typeface="DM Sans Bold"/>
                  <a:hlinkClick r:id="rId2" tooltip="https://docs.google.com/spreadsheets/d/1DUF2isFWsqVSYhbaACYtbgcLi_YjDqpE3GLQIVgkKQg/edit#gid=69851113">
                    <a:extLst>
                      <a:ext uri="{A12FA001-AC4F-418D-AE19-62706E023703}">
                        <ahyp:hlinkClr xmlns:ahyp="http://schemas.microsoft.com/office/drawing/2018/hyperlinkcolor" val="tx"/>
                      </a:ext>
                    </a:extLst>
                  </a:hlinkClick>
                </a:rPr>
                <a:t>Total Orders</a:t>
              </a:r>
            </a:p>
          </p:txBody>
        </p:sp>
      </p:grpSp>
      <p:grpSp>
        <p:nvGrpSpPr>
          <p:cNvPr id="8" name="Group 8"/>
          <p:cNvGrpSpPr/>
          <p:nvPr/>
        </p:nvGrpSpPr>
        <p:grpSpPr>
          <a:xfrm>
            <a:off x="11515945" y="7094716"/>
            <a:ext cx="5386830" cy="2129086"/>
            <a:chOff x="71187" y="-323161"/>
            <a:chExt cx="5770477" cy="2838780"/>
          </a:xfrm>
        </p:grpSpPr>
        <p:sp>
          <p:nvSpPr>
            <p:cNvPr id="9" name="TextBox 9"/>
            <p:cNvSpPr txBox="1"/>
            <p:nvPr/>
          </p:nvSpPr>
          <p:spPr>
            <a:xfrm>
              <a:off x="71187" y="734876"/>
              <a:ext cx="5770477" cy="1780743"/>
            </a:xfrm>
            <a:prstGeom prst="rect">
              <a:avLst/>
            </a:prstGeom>
          </p:spPr>
          <p:txBody>
            <a:bodyPr lIns="0" tIns="0" rIns="0" bIns="0" rtlCol="0" anchor="t">
              <a:spAutoFit/>
            </a:bodyPr>
            <a:lstStyle/>
            <a:p>
              <a:pPr algn="l">
                <a:lnSpc>
                  <a:spcPts val="3600"/>
                </a:lnSpc>
              </a:pPr>
              <a:r>
                <a:rPr lang="en-US" b="1" dirty="0">
                  <a:solidFill>
                    <a:srgbClr val="000000"/>
                  </a:solidFill>
                  <a:latin typeface="DM Sans"/>
                  <a:ea typeface="DM Sans"/>
                  <a:cs typeface="DM Sans"/>
                  <a:sym typeface="DM Sans"/>
                  <a:hlinkClick r:id="rId2" tooltip="https://docs.google.com/spreadsheets/d/1DUF2isFWsqVSYhbaACYtbgcLi_YjDqpE3GLQIVgkKQg/edit#gid=69851113"/>
                </a:rPr>
                <a:t>Among nearly 100k orders , more than 96k orders have been delivered successfully proving the delivery efficiency of the platform.</a:t>
              </a:r>
            </a:p>
          </p:txBody>
        </p:sp>
        <p:sp>
          <p:nvSpPr>
            <p:cNvPr id="10" name="TextBox 10"/>
            <p:cNvSpPr txBox="1"/>
            <p:nvPr/>
          </p:nvSpPr>
          <p:spPr>
            <a:xfrm>
              <a:off x="71187" y="-323161"/>
              <a:ext cx="5770477" cy="578877"/>
            </a:xfrm>
            <a:prstGeom prst="rect">
              <a:avLst/>
            </a:prstGeom>
          </p:spPr>
          <p:txBody>
            <a:bodyPr lIns="0" tIns="0" rIns="0" bIns="0" rtlCol="0" anchor="t">
              <a:spAutoFit/>
            </a:bodyPr>
            <a:lstStyle/>
            <a:p>
              <a:pPr algn="l">
                <a:lnSpc>
                  <a:spcPts val="3600"/>
                </a:lnSpc>
              </a:pPr>
              <a:r>
                <a:rPr lang="en-US" sz="2400" b="1" dirty="0">
                  <a:solidFill>
                    <a:srgbClr val="FF0000"/>
                  </a:solidFill>
                  <a:latin typeface="DM Sans Bold"/>
                  <a:ea typeface="DM Sans Bold"/>
                  <a:cs typeface="DM Sans Bold"/>
                  <a:sym typeface="DM Sans Bold"/>
                  <a:hlinkClick r:id="rId2" tooltip="https://docs.google.com/spreadsheets/d/1DUF2isFWsqVSYhbaACYtbgcLi_YjDqpE3GLQIVgkKQg/edit#gid=69851113">
                    <a:extLst>
                      <a:ext uri="{A12FA001-AC4F-418D-AE19-62706E023703}">
                        <ahyp:hlinkClr xmlns:ahyp="http://schemas.microsoft.com/office/drawing/2018/hyperlinkcolor" val="tx"/>
                      </a:ext>
                    </a:extLst>
                  </a:hlinkClick>
                </a:rPr>
                <a:t>Delivery Efficiency</a:t>
              </a:r>
            </a:p>
          </p:txBody>
        </p:sp>
      </p:grpSp>
      <p:grpSp>
        <p:nvGrpSpPr>
          <p:cNvPr id="11" name="Group 11"/>
          <p:cNvGrpSpPr/>
          <p:nvPr/>
        </p:nvGrpSpPr>
        <p:grpSpPr>
          <a:xfrm>
            <a:off x="11582400" y="3815267"/>
            <a:ext cx="5287258" cy="2890088"/>
            <a:chOff x="0" y="-328893"/>
            <a:chExt cx="5807092" cy="3853450"/>
          </a:xfrm>
        </p:grpSpPr>
        <p:sp>
          <p:nvSpPr>
            <p:cNvPr id="12" name="TextBox 12"/>
            <p:cNvSpPr txBox="1"/>
            <p:nvPr/>
          </p:nvSpPr>
          <p:spPr>
            <a:xfrm>
              <a:off x="36615" y="512707"/>
              <a:ext cx="5770477" cy="3011850"/>
            </a:xfrm>
            <a:prstGeom prst="rect">
              <a:avLst/>
            </a:prstGeom>
          </p:spPr>
          <p:txBody>
            <a:bodyPr lIns="0" tIns="0" rIns="0" bIns="0" rtlCol="0" anchor="t">
              <a:spAutoFit/>
            </a:bodyPr>
            <a:lstStyle/>
            <a:p>
              <a:pPr algn="l">
                <a:lnSpc>
                  <a:spcPts val="3600"/>
                </a:lnSpc>
              </a:pPr>
              <a:r>
                <a:rPr lang="en-US" b="1" dirty="0">
                  <a:solidFill>
                    <a:srgbClr val="000000"/>
                  </a:solidFill>
                  <a:latin typeface="DM Sans"/>
                  <a:ea typeface="DM Sans"/>
                  <a:cs typeface="DM Sans"/>
                  <a:sym typeface="DM Sans"/>
                  <a:hlinkClick r:id="rId2" tooltip="https://docs.google.com/spreadsheets/d/1DUF2isFWsqVSYhbaACYtbgcLi_YjDqpE3GLQIVgkKQg/edit#gid=69851113"/>
                </a:rPr>
                <a:t>Average delivery time on the platform is around 12 days which is a bit longer than it’s </a:t>
              </a:r>
              <a:r>
                <a:rPr lang="en-US" b="1" dirty="0" err="1">
                  <a:solidFill>
                    <a:srgbClr val="000000"/>
                  </a:solidFill>
                  <a:latin typeface="DM Sans"/>
                  <a:ea typeface="DM Sans"/>
                  <a:cs typeface="DM Sans"/>
                  <a:sym typeface="DM Sans"/>
                  <a:hlinkClick r:id="rId2" tooltip="https://docs.google.com/spreadsheets/d/1DUF2isFWsqVSYhbaACYtbgcLi_YjDqpE3GLQIVgkKQg/edit#gid=69851113"/>
                </a:rPr>
                <a:t>competiotors</a:t>
              </a:r>
              <a:r>
                <a:rPr lang="en-US" b="1" dirty="0">
                  <a:solidFill>
                    <a:srgbClr val="000000"/>
                  </a:solidFill>
                  <a:latin typeface="DM Sans"/>
                  <a:ea typeface="DM Sans"/>
                  <a:cs typeface="DM Sans"/>
                  <a:sym typeface="DM Sans"/>
                  <a:hlinkClick r:id="rId2" tooltip="https://docs.google.com/spreadsheets/d/1DUF2isFWsqVSYhbaACYtbgcLi_YjDqpE3GLQIVgkKQg/edit#gid=69851113"/>
                </a:rPr>
                <a:t> for sure. </a:t>
              </a:r>
              <a:r>
                <a:rPr lang="en-US" b="1" dirty="0" err="1">
                  <a:solidFill>
                    <a:srgbClr val="000000"/>
                  </a:solidFill>
                  <a:latin typeface="DM Sans"/>
                  <a:ea typeface="DM Sans"/>
                  <a:cs typeface="DM Sans"/>
                  <a:sym typeface="DM Sans"/>
                  <a:hlinkClick r:id="rId2" tooltip="https://docs.google.com/spreadsheets/d/1DUF2isFWsqVSYhbaACYtbgcLi_YjDqpE3GLQIVgkKQg/edit#gid=69851113"/>
                </a:rPr>
                <a:t>Olist</a:t>
              </a:r>
              <a:r>
                <a:rPr lang="en-US" b="1" dirty="0">
                  <a:solidFill>
                    <a:srgbClr val="000000"/>
                  </a:solidFill>
                  <a:latin typeface="DM Sans"/>
                  <a:ea typeface="DM Sans"/>
                  <a:cs typeface="DM Sans"/>
                  <a:sym typeface="DM Sans"/>
                  <a:hlinkClick r:id="rId2" tooltip="https://docs.google.com/spreadsheets/d/1DUF2isFWsqVSYhbaACYtbgcLi_YjDqpE3GLQIVgkKQg/edit#gid=69851113"/>
                </a:rPr>
                <a:t> can hire more delivery partners and make more delivery </a:t>
              </a:r>
              <a:r>
                <a:rPr lang="en-US" b="1" dirty="0" err="1">
                  <a:solidFill>
                    <a:srgbClr val="000000"/>
                  </a:solidFill>
                  <a:latin typeface="DM Sans"/>
                  <a:ea typeface="DM Sans"/>
                  <a:cs typeface="DM Sans"/>
                  <a:sym typeface="DM Sans"/>
                  <a:hlinkClick r:id="rId2" tooltip="https://docs.google.com/spreadsheets/d/1DUF2isFWsqVSYhbaACYtbgcLi_YjDqpE3GLQIVgkKQg/edit#gid=69851113"/>
                </a:rPr>
                <a:t>godowns</a:t>
              </a:r>
              <a:r>
                <a:rPr lang="en-US" b="1" dirty="0">
                  <a:solidFill>
                    <a:srgbClr val="000000"/>
                  </a:solidFill>
                  <a:latin typeface="DM Sans"/>
                  <a:ea typeface="DM Sans"/>
                  <a:cs typeface="DM Sans"/>
                  <a:sym typeface="DM Sans"/>
                  <a:hlinkClick r:id="rId2" tooltip="https://docs.google.com/spreadsheets/d/1DUF2isFWsqVSYhbaACYtbgcLi_YjDqpE3GLQIVgkKQg/edit#gid=69851113"/>
                </a:rPr>
                <a:t> to improve the delivery time.</a:t>
              </a:r>
            </a:p>
          </p:txBody>
        </p:sp>
        <p:sp>
          <p:nvSpPr>
            <p:cNvPr id="13" name="TextBox 13"/>
            <p:cNvSpPr txBox="1"/>
            <p:nvPr/>
          </p:nvSpPr>
          <p:spPr>
            <a:xfrm>
              <a:off x="0" y="-328893"/>
              <a:ext cx="5770477" cy="578877"/>
            </a:xfrm>
            <a:prstGeom prst="rect">
              <a:avLst/>
            </a:prstGeom>
          </p:spPr>
          <p:txBody>
            <a:bodyPr lIns="0" tIns="0" rIns="0" bIns="0" rtlCol="0" anchor="t">
              <a:spAutoFit/>
            </a:bodyPr>
            <a:lstStyle/>
            <a:p>
              <a:pPr algn="l">
                <a:lnSpc>
                  <a:spcPts val="3600"/>
                </a:lnSpc>
              </a:pPr>
              <a:r>
                <a:rPr lang="en-US" sz="2400" b="1" dirty="0">
                  <a:solidFill>
                    <a:srgbClr val="FF0000"/>
                  </a:solidFill>
                  <a:latin typeface="DM Sans Bold"/>
                  <a:ea typeface="DM Sans Bold"/>
                  <a:cs typeface="DM Sans Bold"/>
                  <a:sym typeface="DM Sans Bold"/>
                  <a:hlinkClick r:id="rId2" tooltip="https://docs.google.com/spreadsheets/d/1DUF2isFWsqVSYhbaACYtbgcLi_YjDqpE3GLQIVgkKQg/edit#gid=69851113">
                    <a:extLst>
                      <a:ext uri="{A12FA001-AC4F-418D-AE19-62706E023703}">
                        <ahyp:hlinkClr xmlns:ahyp="http://schemas.microsoft.com/office/drawing/2018/hyperlinkcolor" val="tx"/>
                      </a:ext>
                    </a:extLst>
                  </a:hlinkClick>
                </a:rPr>
                <a:t>Average Delivery time</a:t>
              </a:r>
            </a:p>
          </p:txBody>
        </p:sp>
      </p:grpSp>
      <p:sp>
        <p:nvSpPr>
          <p:cNvPr id="14" name="AutoShape 14"/>
          <p:cNvSpPr/>
          <p:nvPr/>
        </p:nvSpPr>
        <p:spPr>
          <a:xfrm rot="-5400000">
            <a:off x="5161264" y="5138738"/>
            <a:ext cx="10287000" cy="0"/>
          </a:xfrm>
          <a:prstGeom prst="line">
            <a:avLst/>
          </a:prstGeom>
          <a:ln w="9525" cap="rnd">
            <a:solidFill>
              <a:srgbClr val="000000"/>
            </a:solidFill>
            <a:prstDash val="solid"/>
            <a:headEnd type="none" w="sm" len="sm"/>
            <a:tailEnd type="none" w="sm" len="sm"/>
          </a:ln>
        </p:spPr>
      </p:sp>
      <p:sp>
        <p:nvSpPr>
          <p:cNvPr id="15" name="AutoShape 15"/>
          <p:cNvSpPr/>
          <p:nvPr/>
        </p:nvSpPr>
        <p:spPr>
          <a:xfrm flipV="1">
            <a:off x="0" y="4882408"/>
            <a:ext cx="10300002" cy="9525"/>
          </a:xfrm>
          <a:prstGeom prst="line">
            <a:avLst/>
          </a:prstGeom>
          <a:ln w="9525" cap="rnd">
            <a:solidFill>
              <a:srgbClr val="000000"/>
            </a:solidFill>
            <a:prstDash val="solid"/>
            <a:headEnd type="none" w="sm" len="sm"/>
            <a:tailEnd type="none" w="sm" len="sm"/>
          </a:ln>
        </p:spPr>
      </p:sp>
      <p:sp>
        <p:nvSpPr>
          <p:cNvPr id="16" name="AutoShape 16"/>
          <p:cNvSpPr/>
          <p:nvPr/>
        </p:nvSpPr>
        <p:spPr>
          <a:xfrm>
            <a:off x="10309526" y="3425825"/>
            <a:ext cx="8216890" cy="0"/>
          </a:xfrm>
          <a:prstGeom prst="line">
            <a:avLst/>
          </a:prstGeom>
          <a:ln w="9525" cap="rnd">
            <a:solidFill>
              <a:srgbClr val="000000"/>
            </a:solidFill>
            <a:prstDash val="solid"/>
            <a:headEnd type="none" w="sm" len="sm"/>
            <a:tailEnd type="none" w="sm" len="sm"/>
          </a:ln>
        </p:spPr>
      </p:sp>
      <p:sp>
        <p:nvSpPr>
          <p:cNvPr id="17" name="AutoShape 17"/>
          <p:cNvSpPr/>
          <p:nvPr/>
        </p:nvSpPr>
        <p:spPr>
          <a:xfrm>
            <a:off x="10309526" y="6851650"/>
            <a:ext cx="8216890" cy="0"/>
          </a:xfrm>
          <a:prstGeom prst="line">
            <a:avLst/>
          </a:prstGeom>
          <a:ln w="9525" cap="rnd">
            <a:solidFill>
              <a:srgbClr val="000000"/>
            </a:solidFill>
            <a:prstDash val="solid"/>
            <a:headEnd type="none" w="sm" len="sm"/>
            <a:tailEnd type="none" w="sm" len="sm"/>
          </a:ln>
        </p:spPr>
      </p:sp>
      <p:sp>
        <p:nvSpPr>
          <p:cNvPr id="18" name="Freeform 18"/>
          <p:cNvSpPr/>
          <p:nvPr/>
        </p:nvSpPr>
        <p:spPr>
          <a:xfrm>
            <a:off x="10711444" y="735589"/>
            <a:ext cx="631123" cy="582928"/>
          </a:xfrm>
          <a:custGeom>
            <a:avLst/>
            <a:gdLst/>
            <a:ahLst/>
            <a:cxnLst/>
            <a:rect l="l" t="t" r="r" b="b"/>
            <a:pathLst>
              <a:path w="631123" h="582928">
                <a:moveTo>
                  <a:pt x="0" y="0"/>
                </a:moveTo>
                <a:lnTo>
                  <a:pt x="631123" y="0"/>
                </a:lnTo>
                <a:lnTo>
                  <a:pt x="631123" y="582928"/>
                </a:lnTo>
                <a:lnTo>
                  <a:pt x="0" y="58292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9" name="Freeform 19"/>
          <p:cNvSpPr/>
          <p:nvPr/>
        </p:nvSpPr>
        <p:spPr>
          <a:xfrm>
            <a:off x="10818368" y="4263073"/>
            <a:ext cx="631123" cy="582928"/>
          </a:xfrm>
          <a:custGeom>
            <a:avLst/>
            <a:gdLst/>
            <a:ahLst/>
            <a:cxnLst/>
            <a:rect l="l" t="t" r="r" b="b"/>
            <a:pathLst>
              <a:path w="631123" h="582928">
                <a:moveTo>
                  <a:pt x="0" y="0"/>
                </a:moveTo>
                <a:lnTo>
                  <a:pt x="631123" y="0"/>
                </a:lnTo>
                <a:lnTo>
                  <a:pt x="631123" y="582928"/>
                </a:lnTo>
                <a:lnTo>
                  <a:pt x="0" y="58292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20" name="Freeform 20"/>
          <p:cNvSpPr/>
          <p:nvPr/>
        </p:nvSpPr>
        <p:spPr>
          <a:xfrm>
            <a:off x="10711444" y="7596780"/>
            <a:ext cx="631123" cy="582928"/>
          </a:xfrm>
          <a:custGeom>
            <a:avLst/>
            <a:gdLst/>
            <a:ahLst/>
            <a:cxnLst/>
            <a:rect l="l" t="t" r="r" b="b"/>
            <a:pathLst>
              <a:path w="631123" h="582928">
                <a:moveTo>
                  <a:pt x="0" y="0"/>
                </a:moveTo>
                <a:lnTo>
                  <a:pt x="631123" y="0"/>
                </a:lnTo>
                <a:lnTo>
                  <a:pt x="631123" y="582928"/>
                </a:lnTo>
                <a:lnTo>
                  <a:pt x="0" y="58292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pic>
        <p:nvPicPr>
          <p:cNvPr id="3074" name="Picture 2" descr="Sales Order: Benefits and Best Practices - Brightpearl">
            <a:extLst>
              <a:ext uri="{FF2B5EF4-FFF2-40B4-BE49-F238E27FC236}">
                <a16:creationId xmlns:a16="http://schemas.microsoft.com/office/drawing/2014/main" id="{B9077EC6-7B17-4279-B659-5E49E098B3A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71457" y="4881043"/>
            <a:ext cx="9959926" cy="54059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376375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347291"/>
            <a:ext cx="7129449" cy="2462213"/>
          </a:xfrm>
          <a:prstGeom prst="rect">
            <a:avLst/>
          </a:prstGeom>
        </p:spPr>
        <p:txBody>
          <a:bodyPr wrap="square" lIns="0" tIns="0" rIns="0" bIns="0" rtlCol="0" anchor="t">
            <a:spAutoFit/>
          </a:bodyPr>
          <a:lstStyle/>
          <a:p>
            <a:pPr algn="l">
              <a:lnSpc>
                <a:spcPts val="9600"/>
              </a:lnSpc>
            </a:pPr>
            <a:r>
              <a:rPr lang="en-US" sz="8000" spc="-320" dirty="0">
                <a:solidFill>
                  <a:srgbClr val="000000"/>
                </a:solidFill>
                <a:latin typeface="Russo One"/>
                <a:ea typeface="Russo One"/>
                <a:cs typeface="Russo One"/>
                <a:sym typeface="Russo One"/>
              </a:rPr>
              <a:t>Product</a:t>
            </a:r>
          </a:p>
          <a:p>
            <a:pPr algn="l">
              <a:lnSpc>
                <a:spcPts val="9600"/>
              </a:lnSpc>
            </a:pPr>
            <a:r>
              <a:rPr lang="en-US" sz="8000" spc="-320" dirty="0">
                <a:solidFill>
                  <a:srgbClr val="000000"/>
                </a:solidFill>
                <a:latin typeface="Russo One"/>
                <a:ea typeface="Russo One"/>
                <a:cs typeface="Russo One"/>
                <a:sym typeface="Russo One"/>
              </a:rPr>
              <a:t>Metrics</a:t>
            </a:r>
          </a:p>
        </p:txBody>
      </p:sp>
      <p:grpSp>
        <p:nvGrpSpPr>
          <p:cNvPr id="3" name="Group 3"/>
          <p:cNvGrpSpPr/>
          <p:nvPr/>
        </p:nvGrpSpPr>
        <p:grpSpPr>
          <a:xfrm>
            <a:off x="0" y="3070047"/>
            <a:ext cx="9153525" cy="1230228"/>
            <a:chOff x="0" y="0"/>
            <a:chExt cx="12204700" cy="1496359"/>
          </a:xfrm>
        </p:grpSpPr>
        <p:sp>
          <p:nvSpPr>
            <p:cNvPr id="4" name="AutoShape 4"/>
            <p:cNvSpPr/>
            <p:nvPr/>
          </p:nvSpPr>
          <p:spPr>
            <a:xfrm>
              <a:off x="0" y="0"/>
              <a:ext cx="12204700" cy="1496359"/>
            </a:xfrm>
            <a:prstGeom prst="rect">
              <a:avLst/>
            </a:prstGeom>
            <a:solidFill>
              <a:srgbClr val="000000"/>
            </a:solidFill>
          </p:spPr>
          <p:txBody>
            <a:bodyPr/>
            <a:lstStyle/>
            <a:p>
              <a:r>
                <a:rPr lang="en-US" dirty="0"/>
                <a:t>Customer Lifetime Value (CLV):-- Sum of the total order values per customer (top 5)</a:t>
              </a:r>
              <a:endParaRPr lang="en-IN" dirty="0"/>
            </a:p>
          </p:txBody>
        </p:sp>
        <p:sp>
          <p:nvSpPr>
            <p:cNvPr id="5" name="TextBox 5"/>
            <p:cNvSpPr txBox="1"/>
            <p:nvPr/>
          </p:nvSpPr>
          <p:spPr>
            <a:xfrm>
              <a:off x="2189984" y="376704"/>
              <a:ext cx="8421467" cy="685145"/>
            </a:xfrm>
            <a:prstGeom prst="rect">
              <a:avLst/>
            </a:prstGeom>
          </p:spPr>
          <p:txBody>
            <a:bodyPr lIns="0" tIns="0" rIns="0" bIns="0" rtlCol="0" anchor="t">
              <a:spAutoFit/>
            </a:bodyPr>
            <a:lstStyle/>
            <a:p>
              <a:pPr algn="l">
                <a:lnSpc>
                  <a:spcPts val="4200"/>
                </a:lnSpc>
              </a:pPr>
              <a:endParaRPr lang="en-US" sz="3000" dirty="0">
                <a:solidFill>
                  <a:srgbClr val="FFFFFF"/>
                </a:solidFill>
                <a:latin typeface="DM Sans"/>
                <a:ea typeface="DM Sans"/>
                <a:cs typeface="DM Sans"/>
                <a:sym typeface="DM Sans"/>
              </a:endParaRPr>
            </a:p>
          </p:txBody>
        </p:sp>
        <p:sp>
          <p:nvSpPr>
            <p:cNvPr id="6" name="Freeform 6"/>
            <p:cNvSpPr/>
            <p:nvPr/>
          </p:nvSpPr>
          <p:spPr>
            <a:xfrm>
              <a:off x="1371600" y="375520"/>
              <a:ext cx="585413" cy="745318"/>
            </a:xfrm>
            <a:custGeom>
              <a:avLst/>
              <a:gdLst/>
              <a:ahLst/>
              <a:cxnLst/>
              <a:rect l="l" t="t" r="r" b="b"/>
              <a:pathLst>
                <a:path w="585413" h="745318">
                  <a:moveTo>
                    <a:pt x="0" y="0"/>
                  </a:moveTo>
                  <a:lnTo>
                    <a:pt x="585413" y="0"/>
                  </a:lnTo>
                  <a:lnTo>
                    <a:pt x="585413" y="745318"/>
                  </a:lnTo>
                  <a:lnTo>
                    <a:pt x="0" y="74531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sp>
        <p:nvSpPr>
          <p:cNvPr id="11" name="AutoShape 11"/>
          <p:cNvSpPr/>
          <p:nvPr/>
        </p:nvSpPr>
        <p:spPr>
          <a:xfrm rot="-5400000">
            <a:off x="4005262" y="5138738"/>
            <a:ext cx="10287000" cy="0"/>
          </a:xfrm>
          <a:prstGeom prst="line">
            <a:avLst/>
          </a:prstGeom>
          <a:ln w="9525" cap="rnd">
            <a:solidFill>
              <a:srgbClr val="000000"/>
            </a:solidFill>
            <a:prstDash val="solid"/>
            <a:headEnd type="none" w="sm" len="sm"/>
            <a:tailEnd type="none" w="sm" len="sm"/>
          </a:ln>
        </p:spPr>
      </p:sp>
      <p:sp>
        <p:nvSpPr>
          <p:cNvPr id="12" name="AutoShape 12"/>
          <p:cNvSpPr/>
          <p:nvPr/>
        </p:nvSpPr>
        <p:spPr>
          <a:xfrm>
            <a:off x="9153525" y="1028700"/>
            <a:ext cx="9684388" cy="0"/>
          </a:xfrm>
          <a:prstGeom prst="line">
            <a:avLst/>
          </a:prstGeom>
          <a:ln w="9525" cap="rnd">
            <a:solidFill>
              <a:srgbClr val="000000"/>
            </a:solidFill>
            <a:prstDash val="solid"/>
            <a:headEnd type="none" w="sm" len="sm"/>
            <a:tailEnd type="none" w="sm" len="sm"/>
          </a:ln>
        </p:spPr>
      </p:sp>
      <p:sp>
        <p:nvSpPr>
          <p:cNvPr id="13" name="Freeform 13"/>
          <p:cNvSpPr/>
          <p:nvPr/>
        </p:nvSpPr>
        <p:spPr>
          <a:xfrm rot="-5400000">
            <a:off x="17422835" y="347950"/>
            <a:ext cx="362710" cy="361391"/>
          </a:xfrm>
          <a:custGeom>
            <a:avLst/>
            <a:gdLst/>
            <a:ahLst/>
            <a:cxnLst/>
            <a:rect l="l" t="t" r="r" b="b"/>
            <a:pathLst>
              <a:path w="362710" h="361391">
                <a:moveTo>
                  <a:pt x="0" y="0"/>
                </a:moveTo>
                <a:lnTo>
                  <a:pt x="362709" y="0"/>
                </a:lnTo>
                <a:lnTo>
                  <a:pt x="362709" y="361390"/>
                </a:lnTo>
                <a:lnTo>
                  <a:pt x="0" y="36139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4" name="TextBox 14"/>
          <p:cNvSpPr txBox="1"/>
          <p:nvPr/>
        </p:nvSpPr>
        <p:spPr>
          <a:xfrm>
            <a:off x="9689984" y="356243"/>
            <a:ext cx="3139207" cy="306705"/>
          </a:xfrm>
          <a:prstGeom prst="rect">
            <a:avLst/>
          </a:prstGeom>
        </p:spPr>
        <p:txBody>
          <a:bodyPr lIns="0" tIns="0" rIns="0" bIns="0" rtlCol="0" anchor="t">
            <a:spAutoFit/>
          </a:bodyPr>
          <a:lstStyle/>
          <a:p>
            <a:pPr algn="l">
              <a:lnSpc>
                <a:spcPts val="2520"/>
              </a:lnSpc>
            </a:pPr>
            <a:r>
              <a:rPr lang="en-US" sz="1800" dirty="0">
                <a:solidFill>
                  <a:srgbClr val="000000"/>
                </a:solidFill>
                <a:latin typeface="DM Sans"/>
                <a:ea typeface="DM Sans"/>
                <a:cs typeface="DM Sans"/>
                <a:sym typeface="DM Sans"/>
              </a:rPr>
              <a:t>Result:</a:t>
            </a:r>
          </a:p>
        </p:txBody>
      </p:sp>
      <p:sp>
        <p:nvSpPr>
          <p:cNvPr id="16" name="TextBox 15">
            <a:extLst>
              <a:ext uri="{FF2B5EF4-FFF2-40B4-BE49-F238E27FC236}">
                <a16:creationId xmlns:a16="http://schemas.microsoft.com/office/drawing/2014/main" id="{5F1A5D56-64A8-484E-9090-66FEBFC0B18C}"/>
              </a:ext>
            </a:extLst>
          </p:cNvPr>
          <p:cNvSpPr txBox="1"/>
          <p:nvPr/>
        </p:nvSpPr>
        <p:spPr>
          <a:xfrm>
            <a:off x="1943038" y="3338232"/>
            <a:ext cx="5715000" cy="461665"/>
          </a:xfrm>
          <a:prstGeom prst="rect">
            <a:avLst/>
          </a:prstGeom>
          <a:noFill/>
        </p:spPr>
        <p:txBody>
          <a:bodyPr wrap="square">
            <a:spAutoFit/>
          </a:bodyPr>
          <a:lstStyle/>
          <a:p>
            <a:r>
              <a:rPr lang="en-US" sz="2400" b="1" dirty="0">
                <a:solidFill>
                  <a:schemeClr val="bg1"/>
                </a:solidFill>
              </a:rPr>
              <a:t>Top-Selling Products</a:t>
            </a:r>
            <a:endParaRPr lang="en-IN" sz="2400" b="1" dirty="0">
              <a:solidFill>
                <a:schemeClr val="bg1"/>
              </a:solidFill>
            </a:endParaRPr>
          </a:p>
        </p:txBody>
      </p:sp>
      <p:sp>
        <p:nvSpPr>
          <p:cNvPr id="17" name="TextBox 16">
            <a:extLst>
              <a:ext uri="{FF2B5EF4-FFF2-40B4-BE49-F238E27FC236}">
                <a16:creationId xmlns:a16="http://schemas.microsoft.com/office/drawing/2014/main" id="{23460EC0-6922-43F7-995D-FFC000FF18F8}"/>
              </a:ext>
            </a:extLst>
          </p:cNvPr>
          <p:cNvSpPr txBox="1"/>
          <p:nvPr/>
        </p:nvSpPr>
        <p:spPr>
          <a:xfrm>
            <a:off x="838200" y="4762500"/>
            <a:ext cx="7595292" cy="830997"/>
          </a:xfrm>
          <a:prstGeom prst="rect">
            <a:avLst/>
          </a:prstGeom>
          <a:noFill/>
        </p:spPr>
        <p:txBody>
          <a:bodyPr wrap="square" rtlCol="0">
            <a:spAutoFit/>
          </a:bodyPr>
          <a:lstStyle/>
          <a:p>
            <a:pPr algn="ctr"/>
            <a:r>
              <a:rPr lang="en-US" sz="2400" b="1" dirty="0"/>
              <a:t>This query returns the products with the highest number of sales, sorted in descending order.</a:t>
            </a:r>
            <a:endParaRPr lang="en-IN" sz="2400" b="1" u="sng" dirty="0"/>
          </a:p>
        </p:txBody>
      </p:sp>
      <p:sp>
        <p:nvSpPr>
          <p:cNvPr id="19" name="TextBox 18">
            <a:extLst>
              <a:ext uri="{FF2B5EF4-FFF2-40B4-BE49-F238E27FC236}">
                <a16:creationId xmlns:a16="http://schemas.microsoft.com/office/drawing/2014/main" id="{832FC12F-74F1-4E79-B279-4D3E63AC8E99}"/>
              </a:ext>
            </a:extLst>
          </p:cNvPr>
          <p:cNvSpPr txBox="1"/>
          <p:nvPr/>
        </p:nvSpPr>
        <p:spPr>
          <a:xfrm>
            <a:off x="762000" y="6667500"/>
            <a:ext cx="7845541" cy="2862322"/>
          </a:xfrm>
          <a:prstGeom prst="rect">
            <a:avLst/>
          </a:prstGeom>
          <a:noFill/>
          <a:ln>
            <a:solidFill>
              <a:schemeClr val="tx2">
                <a:lumMod val="50000"/>
              </a:schemeClr>
            </a:solidFill>
          </a:ln>
        </p:spPr>
        <p:txBody>
          <a:bodyPr wrap="square" rtlCol="0">
            <a:spAutoFit/>
          </a:bodyPr>
          <a:lstStyle/>
          <a:p>
            <a:r>
              <a:rPr lang="en-US" sz="2000" dirty="0"/>
              <a:t>SELECT     </a:t>
            </a:r>
          </a:p>
          <a:p>
            <a:r>
              <a:rPr lang="en-US" sz="2000" dirty="0" err="1"/>
              <a:t>oi.product_id</a:t>
            </a:r>
            <a:r>
              <a:rPr lang="en-US" sz="2000" dirty="0"/>
              <a:t>, </a:t>
            </a:r>
          </a:p>
          <a:p>
            <a:r>
              <a:rPr lang="en-US" sz="2000" dirty="0"/>
              <a:t>COUNT(</a:t>
            </a:r>
            <a:r>
              <a:rPr lang="en-US" sz="2000" dirty="0" err="1"/>
              <a:t>oi.product_id</a:t>
            </a:r>
            <a:r>
              <a:rPr lang="en-US" sz="2000" dirty="0"/>
              <a:t>) AS </a:t>
            </a:r>
            <a:r>
              <a:rPr lang="en-US" sz="2000" dirty="0" err="1"/>
              <a:t>total_sales</a:t>
            </a:r>
            <a:r>
              <a:rPr lang="en-US" sz="2000" dirty="0"/>
              <a:t>, </a:t>
            </a:r>
            <a:r>
              <a:rPr lang="en-US" sz="2000" dirty="0" err="1"/>
              <a:t>pc.product_category_name_English</a:t>
            </a:r>
            <a:endParaRPr lang="en-US" sz="2000" dirty="0"/>
          </a:p>
          <a:p>
            <a:r>
              <a:rPr lang="en-US" sz="2000" dirty="0"/>
              <a:t>FROM </a:t>
            </a:r>
            <a:r>
              <a:rPr lang="en-US" sz="2000" dirty="0" err="1"/>
              <a:t>order_items</a:t>
            </a:r>
            <a:r>
              <a:rPr lang="en-US" sz="2000" dirty="0"/>
              <a:t>  oi </a:t>
            </a:r>
          </a:p>
          <a:p>
            <a:r>
              <a:rPr lang="en-US" sz="2000" dirty="0"/>
              <a:t>JOIN products  p 	ON </a:t>
            </a:r>
            <a:r>
              <a:rPr lang="en-US" sz="2000" dirty="0" err="1"/>
              <a:t>p.product_id</a:t>
            </a:r>
            <a:r>
              <a:rPr lang="en-US" sz="2000" dirty="0"/>
              <a:t> = </a:t>
            </a:r>
            <a:r>
              <a:rPr lang="en-US" sz="2000" dirty="0" err="1"/>
              <a:t>oi.product_id</a:t>
            </a:r>
            <a:r>
              <a:rPr lang="en-US" sz="2000" dirty="0"/>
              <a:t>	</a:t>
            </a:r>
          </a:p>
          <a:p>
            <a:r>
              <a:rPr lang="en-US" sz="2000" dirty="0"/>
              <a:t>JOIN </a:t>
            </a:r>
            <a:r>
              <a:rPr lang="en-US" sz="2000" dirty="0" err="1"/>
              <a:t>product_category_name_translation</a:t>
            </a:r>
            <a:r>
              <a:rPr lang="en-US" sz="2000" dirty="0"/>
              <a:t>  pc	</a:t>
            </a:r>
          </a:p>
          <a:p>
            <a:r>
              <a:rPr lang="en-US" sz="2000" dirty="0"/>
              <a:t>ON </a:t>
            </a:r>
            <a:r>
              <a:rPr lang="en-US" sz="2000" dirty="0" err="1"/>
              <a:t>pc.product_category_name</a:t>
            </a:r>
            <a:r>
              <a:rPr lang="en-US" sz="2000" dirty="0"/>
              <a:t> = </a:t>
            </a:r>
            <a:r>
              <a:rPr lang="en-US" sz="2000" dirty="0" err="1"/>
              <a:t>p.product_category_name</a:t>
            </a:r>
            <a:endParaRPr lang="en-US" sz="2000" dirty="0"/>
          </a:p>
          <a:p>
            <a:r>
              <a:rPr lang="en-US" sz="2000" dirty="0"/>
              <a:t>GROUP BY </a:t>
            </a:r>
            <a:r>
              <a:rPr lang="en-US" sz="2000" dirty="0" err="1"/>
              <a:t>oi.product_id</a:t>
            </a:r>
            <a:r>
              <a:rPr lang="en-US" sz="2000" dirty="0"/>
              <a:t>, </a:t>
            </a:r>
            <a:r>
              <a:rPr lang="en-US" sz="2000" dirty="0" err="1"/>
              <a:t>pc.product_category_name_English</a:t>
            </a:r>
            <a:endParaRPr lang="en-US" sz="2000" dirty="0"/>
          </a:p>
          <a:p>
            <a:r>
              <a:rPr lang="en-US" sz="2000" dirty="0"/>
              <a:t>ORDER BY  </a:t>
            </a:r>
            <a:r>
              <a:rPr lang="en-US" sz="2000" dirty="0" err="1"/>
              <a:t>total_sales</a:t>
            </a:r>
            <a:r>
              <a:rPr lang="en-US" sz="2000" dirty="0"/>
              <a:t> DESC;</a:t>
            </a:r>
            <a:endParaRPr lang="en-IN" sz="2000" dirty="0"/>
          </a:p>
        </p:txBody>
      </p:sp>
      <p:pic>
        <p:nvPicPr>
          <p:cNvPr id="9" name="Picture 8">
            <a:extLst>
              <a:ext uri="{FF2B5EF4-FFF2-40B4-BE49-F238E27FC236}">
                <a16:creationId xmlns:a16="http://schemas.microsoft.com/office/drawing/2014/main" id="{7EA2E86C-1AC5-4064-9C7F-B70144BBEF41}"/>
              </a:ext>
            </a:extLst>
          </p:cNvPr>
          <p:cNvPicPr>
            <a:picLocks noChangeAspect="1"/>
          </p:cNvPicPr>
          <p:nvPr/>
        </p:nvPicPr>
        <p:blipFill rotWithShape="1">
          <a:blip r:embed="rId6"/>
          <a:srcRect l="19183" t="24814" r="43518" b="8518"/>
          <a:stretch/>
        </p:blipFill>
        <p:spPr>
          <a:xfrm>
            <a:off x="9393680" y="1240661"/>
            <a:ext cx="8075170" cy="8118787"/>
          </a:xfrm>
          <a:prstGeom prst="rect">
            <a:avLst/>
          </a:prstGeom>
        </p:spPr>
      </p:pic>
      <p:sp>
        <p:nvSpPr>
          <p:cNvPr id="10" name="TextBox 9">
            <a:extLst>
              <a:ext uri="{FF2B5EF4-FFF2-40B4-BE49-F238E27FC236}">
                <a16:creationId xmlns:a16="http://schemas.microsoft.com/office/drawing/2014/main" id="{BD112824-8120-4AA8-BC0D-AFF82AE862D0}"/>
              </a:ext>
            </a:extLst>
          </p:cNvPr>
          <p:cNvSpPr txBox="1"/>
          <p:nvPr/>
        </p:nvSpPr>
        <p:spPr>
          <a:xfrm>
            <a:off x="10338938" y="9791701"/>
            <a:ext cx="6806062" cy="369332"/>
          </a:xfrm>
          <a:prstGeom prst="rect">
            <a:avLst/>
          </a:prstGeom>
          <a:noFill/>
        </p:spPr>
        <p:txBody>
          <a:bodyPr wrap="square" rtlCol="0">
            <a:spAutoFit/>
          </a:bodyPr>
          <a:lstStyle/>
          <a:p>
            <a:pPr algn="ctr"/>
            <a:r>
              <a:rPr lang="en-US" b="1" dirty="0"/>
              <a:t>*Note: Only a portion of the table is shown.</a:t>
            </a:r>
            <a:endParaRPr lang="en-IN" b="1" dirty="0"/>
          </a:p>
        </p:txBody>
      </p:sp>
    </p:spTree>
    <p:extLst>
      <p:ext uri="{BB962C8B-B14F-4D97-AF65-F5344CB8AC3E}">
        <p14:creationId xmlns:p14="http://schemas.microsoft.com/office/powerpoint/2010/main" val="8747711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347291"/>
            <a:ext cx="7129449" cy="2462213"/>
          </a:xfrm>
          <a:prstGeom prst="rect">
            <a:avLst/>
          </a:prstGeom>
        </p:spPr>
        <p:txBody>
          <a:bodyPr wrap="square" lIns="0" tIns="0" rIns="0" bIns="0" rtlCol="0" anchor="t">
            <a:spAutoFit/>
          </a:bodyPr>
          <a:lstStyle/>
          <a:p>
            <a:pPr algn="l">
              <a:lnSpc>
                <a:spcPts val="9600"/>
              </a:lnSpc>
            </a:pPr>
            <a:r>
              <a:rPr lang="en-US" sz="8000" spc="-320" dirty="0">
                <a:solidFill>
                  <a:srgbClr val="000000"/>
                </a:solidFill>
                <a:latin typeface="Russo One"/>
                <a:ea typeface="Russo One"/>
                <a:cs typeface="Russo One"/>
                <a:sym typeface="Russo One"/>
              </a:rPr>
              <a:t>Product</a:t>
            </a:r>
          </a:p>
          <a:p>
            <a:pPr algn="l">
              <a:lnSpc>
                <a:spcPts val="9600"/>
              </a:lnSpc>
            </a:pPr>
            <a:r>
              <a:rPr lang="en-US" sz="8000" spc="-320" dirty="0">
                <a:solidFill>
                  <a:srgbClr val="000000"/>
                </a:solidFill>
                <a:latin typeface="Russo One"/>
                <a:ea typeface="Russo One"/>
                <a:cs typeface="Russo One"/>
                <a:sym typeface="Russo One"/>
              </a:rPr>
              <a:t>Metrics</a:t>
            </a:r>
          </a:p>
        </p:txBody>
      </p:sp>
      <p:grpSp>
        <p:nvGrpSpPr>
          <p:cNvPr id="3" name="Group 3"/>
          <p:cNvGrpSpPr/>
          <p:nvPr/>
        </p:nvGrpSpPr>
        <p:grpSpPr>
          <a:xfrm>
            <a:off x="0" y="3070047"/>
            <a:ext cx="9153525" cy="1230228"/>
            <a:chOff x="0" y="0"/>
            <a:chExt cx="12204700" cy="1496359"/>
          </a:xfrm>
        </p:grpSpPr>
        <p:sp>
          <p:nvSpPr>
            <p:cNvPr id="4" name="AutoShape 4"/>
            <p:cNvSpPr/>
            <p:nvPr/>
          </p:nvSpPr>
          <p:spPr>
            <a:xfrm>
              <a:off x="0" y="0"/>
              <a:ext cx="12204700" cy="1496359"/>
            </a:xfrm>
            <a:prstGeom prst="rect">
              <a:avLst/>
            </a:prstGeom>
            <a:solidFill>
              <a:srgbClr val="000000"/>
            </a:solidFill>
          </p:spPr>
          <p:txBody>
            <a:bodyPr/>
            <a:lstStyle/>
            <a:p>
              <a:r>
                <a:rPr lang="en-US" dirty="0"/>
                <a:t>Customer Lifetime Value (CLV):-- Sum of the total order values per customer (top 5)</a:t>
              </a:r>
              <a:endParaRPr lang="en-IN" dirty="0"/>
            </a:p>
          </p:txBody>
        </p:sp>
        <p:sp>
          <p:nvSpPr>
            <p:cNvPr id="5" name="TextBox 5"/>
            <p:cNvSpPr txBox="1"/>
            <p:nvPr/>
          </p:nvSpPr>
          <p:spPr>
            <a:xfrm>
              <a:off x="2189984" y="376704"/>
              <a:ext cx="8421467" cy="685145"/>
            </a:xfrm>
            <a:prstGeom prst="rect">
              <a:avLst/>
            </a:prstGeom>
          </p:spPr>
          <p:txBody>
            <a:bodyPr lIns="0" tIns="0" rIns="0" bIns="0" rtlCol="0" anchor="t">
              <a:spAutoFit/>
            </a:bodyPr>
            <a:lstStyle/>
            <a:p>
              <a:pPr algn="l">
                <a:lnSpc>
                  <a:spcPts val="4200"/>
                </a:lnSpc>
              </a:pPr>
              <a:endParaRPr lang="en-US" sz="3000" dirty="0">
                <a:solidFill>
                  <a:srgbClr val="FFFFFF"/>
                </a:solidFill>
                <a:latin typeface="DM Sans"/>
                <a:ea typeface="DM Sans"/>
                <a:cs typeface="DM Sans"/>
                <a:sym typeface="DM Sans"/>
              </a:endParaRPr>
            </a:p>
          </p:txBody>
        </p:sp>
        <p:sp>
          <p:nvSpPr>
            <p:cNvPr id="6" name="Freeform 6"/>
            <p:cNvSpPr/>
            <p:nvPr/>
          </p:nvSpPr>
          <p:spPr>
            <a:xfrm>
              <a:off x="1371600" y="375520"/>
              <a:ext cx="585413" cy="745318"/>
            </a:xfrm>
            <a:custGeom>
              <a:avLst/>
              <a:gdLst/>
              <a:ahLst/>
              <a:cxnLst/>
              <a:rect l="l" t="t" r="r" b="b"/>
              <a:pathLst>
                <a:path w="585413" h="745318">
                  <a:moveTo>
                    <a:pt x="0" y="0"/>
                  </a:moveTo>
                  <a:lnTo>
                    <a:pt x="585413" y="0"/>
                  </a:lnTo>
                  <a:lnTo>
                    <a:pt x="585413" y="745318"/>
                  </a:lnTo>
                  <a:lnTo>
                    <a:pt x="0" y="74531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sp>
        <p:nvSpPr>
          <p:cNvPr id="11" name="AutoShape 11"/>
          <p:cNvSpPr/>
          <p:nvPr/>
        </p:nvSpPr>
        <p:spPr>
          <a:xfrm rot="-5400000">
            <a:off x="4005262" y="5138738"/>
            <a:ext cx="10287000" cy="0"/>
          </a:xfrm>
          <a:prstGeom prst="line">
            <a:avLst/>
          </a:prstGeom>
          <a:ln w="9525" cap="rnd">
            <a:solidFill>
              <a:srgbClr val="000000"/>
            </a:solidFill>
            <a:prstDash val="solid"/>
            <a:headEnd type="none" w="sm" len="sm"/>
            <a:tailEnd type="none" w="sm" len="sm"/>
          </a:ln>
        </p:spPr>
      </p:sp>
      <p:sp>
        <p:nvSpPr>
          <p:cNvPr id="12" name="AutoShape 12"/>
          <p:cNvSpPr/>
          <p:nvPr/>
        </p:nvSpPr>
        <p:spPr>
          <a:xfrm>
            <a:off x="9153525" y="1028700"/>
            <a:ext cx="9684388" cy="0"/>
          </a:xfrm>
          <a:prstGeom prst="line">
            <a:avLst/>
          </a:prstGeom>
          <a:ln w="9525" cap="rnd">
            <a:solidFill>
              <a:srgbClr val="000000"/>
            </a:solidFill>
            <a:prstDash val="solid"/>
            <a:headEnd type="none" w="sm" len="sm"/>
            <a:tailEnd type="none" w="sm" len="sm"/>
          </a:ln>
        </p:spPr>
      </p:sp>
      <p:sp>
        <p:nvSpPr>
          <p:cNvPr id="13" name="Freeform 13"/>
          <p:cNvSpPr/>
          <p:nvPr/>
        </p:nvSpPr>
        <p:spPr>
          <a:xfrm rot="-5400000">
            <a:off x="17422835" y="347950"/>
            <a:ext cx="362710" cy="361391"/>
          </a:xfrm>
          <a:custGeom>
            <a:avLst/>
            <a:gdLst/>
            <a:ahLst/>
            <a:cxnLst/>
            <a:rect l="l" t="t" r="r" b="b"/>
            <a:pathLst>
              <a:path w="362710" h="361391">
                <a:moveTo>
                  <a:pt x="0" y="0"/>
                </a:moveTo>
                <a:lnTo>
                  <a:pt x="362709" y="0"/>
                </a:lnTo>
                <a:lnTo>
                  <a:pt x="362709" y="361390"/>
                </a:lnTo>
                <a:lnTo>
                  <a:pt x="0" y="36139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4" name="TextBox 14"/>
          <p:cNvSpPr txBox="1"/>
          <p:nvPr/>
        </p:nvSpPr>
        <p:spPr>
          <a:xfrm>
            <a:off x="9689984" y="356243"/>
            <a:ext cx="3139207" cy="306705"/>
          </a:xfrm>
          <a:prstGeom prst="rect">
            <a:avLst/>
          </a:prstGeom>
        </p:spPr>
        <p:txBody>
          <a:bodyPr lIns="0" tIns="0" rIns="0" bIns="0" rtlCol="0" anchor="t">
            <a:spAutoFit/>
          </a:bodyPr>
          <a:lstStyle/>
          <a:p>
            <a:pPr algn="l">
              <a:lnSpc>
                <a:spcPts val="2520"/>
              </a:lnSpc>
            </a:pPr>
            <a:r>
              <a:rPr lang="en-US" sz="1800" dirty="0">
                <a:solidFill>
                  <a:srgbClr val="000000"/>
                </a:solidFill>
                <a:latin typeface="DM Sans"/>
                <a:ea typeface="DM Sans"/>
                <a:cs typeface="DM Sans"/>
                <a:sym typeface="DM Sans"/>
              </a:rPr>
              <a:t>Result:</a:t>
            </a:r>
          </a:p>
        </p:txBody>
      </p:sp>
      <p:sp>
        <p:nvSpPr>
          <p:cNvPr id="16" name="TextBox 15">
            <a:extLst>
              <a:ext uri="{FF2B5EF4-FFF2-40B4-BE49-F238E27FC236}">
                <a16:creationId xmlns:a16="http://schemas.microsoft.com/office/drawing/2014/main" id="{5F1A5D56-64A8-484E-9090-66FEBFC0B18C}"/>
              </a:ext>
            </a:extLst>
          </p:cNvPr>
          <p:cNvSpPr txBox="1"/>
          <p:nvPr/>
        </p:nvSpPr>
        <p:spPr>
          <a:xfrm>
            <a:off x="1943038" y="3338232"/>
            <a:ext cx="5715000" cy="461665"/>
          </a:xfrm>
          <a:prstGeom prst="rect">
            <a:avLst/>
          </a:prstGeom>
          <a:noFill/>
        </p:spPr>
        <p:txBody>
          <a:bodyPr wrap="square">
            <a:spAutoFit/>
          </a:bodyPr>
          <a:lstStyle/>
          <a:p>
            <a:r>
              <a:rPr lang="en-US" sz="2400" b="1" dirty="0">
                <a:solidFill>
                  <a:schemeClr val="bg1"/>
                </a:solidFill>
              </a:rPr>
              <a:t>Average Product Rating</a:t>
            </a:r>
            <a:endParaRPr lang="en-IN" sz="2400" b="1" dirty="0">
              <a:solidFill>
                <a:schemeClr val="bg1"/>
              </a:solidFill>
            </a:endParaRPr>
          </a:p>
        </p:txBody>
      </p:sp>
      <p:sp>
        <p:nvSpPr>
          <p:cNvPr id="17" name="TextBox 16">
            <a:extLst>
              <a:ext uri="{FF2B5EF4-FFF2-40B4-BE49-F238E27FC236}">
                <a16:creationId xmlns:a16="http://schemas.microsoft.com/office/drawing/2014/main" id="{23460EC0-6922-43F7-995D-FFC000FF18F8}"/>
              </a:ext>
            </a:extLst>
          </p:cNvPr>
          <p:cNvSpPr txBox="1"/>
          <p:nvPr/>
        </p:nvSpPr>
        <p:spPr>
          <a:xfrm>
            <a:off x="838200" y="4762500"/>
            <a:ext cx="7595292" cy="830997"/>
          </a:xfrm>
          <a:prstGeom prst="rect">
            <a:avLst/>
          </a:prstGeom>
          <a:noFill/>
        </p:spPr>
        <p:txBody>
          <a:bodyPr wrap="square" rtlCol="0">
            <a:spAutoFit/>
          </a:bodyPr>
          <a:lstStyle/>
          <a:p>
            <a:pPr algn="ctr"/>
            <a:r>
              <a:rPr lang="en-US" sz="2400" b="1" dirty="0"/>
              <a:t>This query calculates the average review score for each product</a:t>
            </a:r>
            <a:endParaRPr lang="en-IN" sz="2400" b="1" u="sng" dirty="0"/>
          </a:p>
        </p:txBody>
      </p:sp>
      <p:sp>
        <p:nvSpPr>
          <p:cNvPr id="19" name="TextBox 18">
            <a:extLst>
              <a:ext uri="{FF2B5EF4-FFF2-40B4-BE49-F238E27FC236}">
                <a16:creationId xmlns:a16="http://schemas.microsoft.com/office/drawing/2014/main" id="{832FC12F-74F1-4E79-B279-4D3E63AC8E99}"/>
              </a:ext>
            </a:extLst>
          </p:cNvPr>
          <p:cNvSpPr txBox="1"/>
          <p:nvPr/>
        </p:nvSpPr>
        <p:spPr>
          <a:xfrm>
            <a:off x="785812" y="5680665"/>
            <a:ext cx="7845541" cy="4278094"/>
          </a:xfrm>
          <a:prstGeom prst="rect">
            <a:avLst/>
          </a:prstGeom>
          <a:noFill/>
          <a:ln>
            <a:solidFill>
              <a:schemeClr val="tx2">
                <a:lumMod val="50000"/>
              </a:schemeClr>
            </a:solidFill>
          </a:ln>
        </p:spPr>
        <p:txBody>
          <a:bodyPr wrap="square" rtlCol="0">
            <a:spAutoFit/>
          </a:bodyPr>
          <a:lstStyle/>
          <a:p>
            <a:r>
              <a:rPr lang="en-US" sz="1600" dirty="0"/>
              <a:t>SELECT </a:t>
            </a:r>
          </a:p>
          <a:p>
            <a:r>
              <a:rPr lang="en-US" sz="1600" dirty="0"/>
              <a:t>    </a:t>
            </a:r>
            <a:r>
              <a:rPr lang="en-US" sz="1600" dirty="0" err="1"/>
              <a:t>oi.product_id</a:t>
            </a:r>
            <a:r>
              <a:rPr lang="en-US" sz="1600" dirty="0"/>
              <a:t>, </a:t>
            </a:r>
          </a:p>
          <a:p>
            <a:r>
              <a:rPr lang="en-US" sz="1600" dirty="0"/>
              <a:t>    AVG(</a:t>
            </a:r>
            <a:r>
              <a:rPr lang="en-US" sz="1600" dirty="0" err="1"/>
              <a:t>review_score</a:t>
            </a:r>
            <a:r>
              <a:rPr lang="en-US" sz="1600" dirty="0"/>
              <a:t>) AS </a:t>
            </a:r>
            <a:r>
              <a:rPr lang="en-US" sz="1600" dirty="0" err="1"/>
              <a:t>avg_rating</a:t>
            </a:r>
            <a:r>
              <a:rPr lang="en-US" sz="1600" dirty="0"/>
              <a:t>, </a:t>
            </a:r>
          </a:p>
          <a:p>
            <a:r>
              <a:rPr lang="en-US" sz="1600" dirty="0"/>
              <a:t>    </a:t>
            </a:r>
            <a:r>
              <a:rPr lang="en-US" sz="1600" dirty="0" err="1"/>
              <a:t>pc.product_category_name_english</a:t>
            </a:r>
            <a:r>
              <a:rPr lang="en-US" sz="1600" dirty="0"/>
              <a:t> AS Category</a:t>
            </a:r>
          </a:p>
          <a:p>
            <a:r>
              <a:rPr lang="en-US" sz="1600" dirty="0"/>
              <a:t>FROM </a:t>
            </a:r>
          </a:p>
          <a:p>
            <a:r>
              <a:rPr lang="en-US" sz="1600" dirty="0"/>
              <a:t>    </a:t>
            </a:r>
            <a:r>
              <a:rPr lang="en-US" sz="1600" dirty="0" err="1"/>
              <a:t>order_reviews</a:t>
            </a:r>
            <a:r>
              <a:rPr lang="en-US" sz="1600" dirty="0"/>
              <a:t> rev </a:t>
            </a:r>
          </a:p>
          <a:p>
            <a:r>
              <a:rPr lang="en-US" sz="1600" dirty="0"/>
              <a:t>JOIN </a:t>
            </a:r>
          </a:p>
          <a:p>
            <a:r>
              <a:rPr lang="en-US" sz="1600" dirty="0"/>
              <a:t>    </a:t>
            </a:r>
            <a:r>
              <a:rPr lang="en-US" sz="1600" dirty="0" err="1"/>
              <a:t>order_items</a:t>
            </a:r>
            <a:r>
              <a:rPr lang="en-US" sz="1600" dirty="0"/>
              <a:t> oi ON </a:t>
            </a:r>
            <a:r>
              <a:rPr lang="en-US" sz="1600" dirty="0" err="1"/>
              <a:t>rev.order_id</a:t>
            </a:r>
            <a:r>
              <a:rPr lang="en-US" sz="1600" dirty="0"/>
              <a:t> = </a:t>
            </a:r>
            <a:r>
              <a:rPr lang="en-US" sz="1600" dirty="0" err="1"/>
              <a:t>oi.order_id</a:t>
            </a:r>
            <a:endParaRPr lang="en-US" sz="1600" dirty="0"/>
          </a:p>
          <a:p>
            <a:r>
              <a:rPr lang="en-US" sz="1600" dirty="0"/>
              <a:t>JOIN </a:t>
            </a:r>
          </a:p>
          <a:p>
            <a:r>
              <a:rPr lang="en-US" sz="1600" dirty="0"/>
              <a:t>    products p ON </a:t>
            </a:r>
            <a:r>
              <a:rPr lang="en-US" sz="1600" dirty="0" err="1"/>
              <a:t>p.product_id</a:t>
            </a:r>
            <a:r>
              <a:rPr lang="en-US" sz="1600" dirty="0"/>
              <a:t> = </a:t>
            </a:r>
            <a:r>
              <a:rPr lang="en-US" sz="1600" dirty="0" err="1"/>
              <a:t>oi.product_id</a:t>
            </a:r>
            <a:endParaRPr lang="en-US" sz="1600" dirty="0"/>
          </a:p>
          <a:p>
            <a:r>
              <a:rPr lang="en-US" sz="1600" dirty="0"/>
              <a:t>JOIN </a:t>
            </a:r>
          </a:p>
          <a:p>
            <a:r>
              <a:rPr lang="en-US" sz="1600" dirty="0"/>
              <a:t>    </a:t>
            </a:r>
            <a:r>
              <a:rPr lang="en-US" sz="1600" dirty="0" err="1"/>
              <a:t>product_category_name_translation</a:t>
            </a:r>
            <a:r>
              <a:rPr lang="en-US" sz="1600" dirty="0"/>
              <a:t> pc ON </a:t>
            </a:r>
            <a:r>
              <a:rPr lang="en-US" sz="1600" dirty="0" err="1"/>
              <a:t>pc.product_category_name</a:t>
            </a:r>
            <a:r>
              <a:rPr lang="en-US" sz="1600" dirty="0"/>
              <a:t> = </a:t>
            </a:r>
            <a:r>
              <a:rPr lang="en-US" sz="1600" dirty="0" err="1"/>
              <a:t>p.product_category_name</a:t>
            </a:r>
            <a:endParaRPr lang="en-US" sz="1600" dirty="0"/>
          </a:p>
          <a:p>
            <a:r>
              <a:rPr lang="en-US" sz="1600" dirty="0"/>
              <a:t>GROUP BY </a:t>
            </a:r>
          </a:p>
          <a:p>
            <a:r>
              <a:rPr lang="en-US" sz="1600" dirty="0"/>
              <a:t>    </a:t>
            </a:r>
            <a:r>
              <a:rPr lang="en-US" sz="1600" dirty="0" err="1"/>
              <a:t>oi.product_id</a:t>
            </a:r>
            <a:r>
              <a:rPr lang="en-US" sz="1600" dirty="0"/>
              <a:t>, Category </a:t>
            </a:r>
          </a:p>
          <a:p>
            <a:r>
              <a:rPr lang="en-US" sz="1600" dirty="0"/>
              <a:t>ORDER BY </a:t>
            </a:r>
          </a:p>
          <a:p>
            <a:r>
              <a:rPr lang="en-US" sz="1600" dirty="0"/>
              <a:t>    </a:t>
            </a:r>
            <a:r>
              <a:rPr lang="en-US" sz="1600" dirty="0" err="1"/>
              <a:t>avg_rating</a:t>
            </a:r>
            <a:r>
              <a:rPr lang="en-US" sz="1600" dirty="0"/>
              <a:t> DESC;</a:t>
            </a:r>
          </a:p>
        </p:txBody>
      </p:sp>
      <p:sp>
        <p:nvSpPr>
          <p:cNvPr id="10" name="TextBox 9">
            <a:extLst>
              <a:ext uri="{FF2B5EF4-FFF2-40B4-BE49-F238E27FC236}">
                <a16:creationId xmlns:a16="http://schemas.microsoft.com/office/drawing/2014/main" id="{BD112824-8120-4AA8-BC0D-AFF82AE862D0}"/>
              </a:ext>
            </a:extLst>
          </p:cNvPr>
          <p:cNvSpPr txBox="1"/>
          <p:nvPr/>
        </p:nvSpPr>
        <p:spPr>
          <a:xfrm>
            <a:off x="10338938" y="9791701"/>
            <a:ext cx="6806062" cy="369332"/>
          </a:xfrm>
          <a:prstGeom prst="rect">
            <a:avLst/>
          </a:prstGeom>
          <a:noFill/>
        </p:spPr>
        <p:txBody>
          <a:bodyPr wrap="square" rtlCol="0">
            <a:spAutoFit/>
          </a:bodyPr>
          <a:lstStyle/>
          <a:p>
            <a:pPr algn="ctr"/>
            <a:r>
              <a:rPr lang="en-US" b="1" dirty="0"/>
              <a:t>*Note: Only a portion of the table is shown.</a:t>
            </a:r>
            <a:endParaRPr lang="en-IN" b="1" dirty="0"/>
          </a:p>
        </p:txBody>
      </p:sp>
      <p:pic>
        <p:nvPicPr>
          <p:cNvPr id="8" name="Picture 7">
            <a:extLst>
              <a:ext uri="{FF2B5EF4-FFF2-40B4-BE49-F238E27FC236}">
                <a16:creationId xmlns:a16="http://schemas.microsoft.com/office/drawing/2014/main" id="{C214CB87-53FD-45AF-8770-22E496B9BCB3}"/>
              </a:ext>
            </a:extLst>
          </p:cNvPr>
          <p:cNvPicPr>
            <a:picLocks noChangeAspect="1"/>
          </p:cNvPicPr>
          <p:nvPr/>
        </p:nvPicPr>
        <p:blipFill rotWithShape="1">
          <a:blip r:embed="rId6"/>
          <a:srcRect l="19349" t="30867" r="41667" b="8169"/>
          <a:stretch/>
        </p:blipFill>
        <p:spPr>
          <a:xfrm>
            <a:off x="9977901" y="2544985"/>
            <a:ext cx="7129449" cy="6271360"/>
          </a:xfrm>
          <a:prstGeom prst="rect">
            <a:avLst/>
          </a:prstGeom>
        </p:spPr>
      </p:pic>
    </p:spTree>
    <p:extLst>
      <p:ext uri="{BB962C8B-B14F-4D97-AF65-F5344CB8AC3E}">
        <p14:creationId xmlns:p14="http://schemas.microsoft.com/office/powerpoint/2010/main" val="2787912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347291"/>
            <a:ext cx="7129449" cy="2462213"/>
          </a:xfrm>
          <a:prstGeom prst="rect">
            <a:avLst/>
          </a:prstGeom>
        </p:spPr>
        <p:txBody>
          <a:bodyPr wrap="square" lIns="0" tIns="0" rIns="0" bIns="0" rtlCol="0" anchor="t">
            <a:spAutoFit/>
          </a:bodyPr>
          <a:lstStyle/>
          <a:p>
            <a:pPr algn="l">
              <a:lnSpc>
                <a:spcPts val="9600"/>
              </a:lnSpc>
            </a:pPr>
            <a:r>
              <a:rPr lang="en-US" sz="8000" spc="-320" dirty="0">
                <a:solidFill>
                  <a:srgbClr val="000000"/>
                </a:solidFill>
                <a:latin typeface="Russo One"/>
                <a:ea typeface="Russo One"/>
                <a:cs typeface="Russo One"/>
                <a:sym typeface="Russo One"/>
              </a:rPr>
              <a:t>Product</a:t>
            </a:r>
          </a:p>
          <a:p>
            <a:pPr algn="l">
              <a:lnSpc>
                <a:spcPts val="9600"/>
              </a:lnSpc>
            </a:pPr>
            <a:r>
              <a:rPr lang="en-US" sz="8000" spc="-320" dirty="0">
                <a:solidFill>
                  <a:srgbClr val="000000"/>
                </a:solidFill>
                <a:latin typeface="Russo One"/>
                <a:ea typeface="Russo One"/>
                <a:cs typeface="Russo One"/>
                <a:sym typeface="Russo One"/>
              </a:rPr>
              <a:t>Metrics</a:t>
            </a:r>
          </a:p>
        </p:txBody>
      </p:sp>
      <p:grpSp>
        <p:nvGrpSpPr>
          <p:cNvPr id="3" name="Group 3"/>
          <p:cNvGrpSpPr/>
          <p:nvPr/>
        </p:nvGrpSpPr>
        <p:grpSpPr>
          <a:xfrm>
            <a:off x="0" y="3070047"/>
            <a:ext cx="9153525" cy="1230228"/>
            <a:chOff x="0" y="0"/>
            <a:chExt cx="12204700" cy="1496359"/>
          </a:xfrm>
        </p:grpSpPr>
        <p:sp>
          <p:nvSpPr>
            <p:cNvPr id="4" name="AutoShape 4"/>
            <p:cNvSpPr/>
            <p:nvPr/>
          </p:nvSpPr>
          <p:spPr>
            <a:xfrm>
              <a:off x="0" y="0"/>
              <a:ext cx="12204700" cy="1496359"/>
            </a:xfrm>
            <a:prstGeom prst="rect">
              <a:avLst/>
            </a:prstGeom>
            <a:solidFill>
              <a:srgbClr val="000000"/>
            </a:solidFill>
          </p:spPr>
          <p:txBody>
            <a:bodyPr/>
            <a:lstStyle/>
            <a:p>
              <a:r>
                <a:rPr lang="en-US" dirty="0"/>
                <a:t>Customer Lifetime Value (CLV):-- Sum of the total order values per customer (top 5)</a:t>
              </a:r>
              <a:endParaRPr lang="en-IN" dirty="0"/>
            </a:p>
          </p:txBody>
        </p:sp>
        <p:sp>
          <p:nvSpPr>
            <p:cNvPr id="5" name="TextBox 5"/>
            <p:cNvSpPr txBox="1"/>
            <p:nvPr/>
          </p:nvSpPr>
          <p:spPr>
            <a:xfrm>
              <a:off x="2189984" y="376704"/>
              <a:ext cx="8421467" cy="685145"/>
            </a:xfrm>
            <a:prstGeom prst="rect">
              <a:avLst/>
            </a:prstGeom>
          </p:spPr>
          <p:txBody>
            <a:bodyPr lIns="0" tIns="0" rIns="0" bIns="0" rtlCol="0" anchor="t">
              <a:spAutoFit/>
            </a:bodyPr>
            <a:lstStyle/>
            <a:p>
              <a:pPr algn="l">
                <a:lnSpc>
                  <a:spcPts val="4200"/>
                </a:lnSpc>
              </a:pPr>
              <a:endParaRPr lang="en-US" sz="3000" dirty="0">
                <a:solidFill>
                  <a:srgbClr val="FFFFFF"/>
                </a:solidFill>
                <a:latin typeface="DM Sans"/>
                <a:ea typeface="DM Sans"/>
                <a:cs typeface="DM Sans"/>
                <a:sym typeface="DM Sans"/>
              </a:endParaRPr>
            </a:p>
          </p:txBody>
        </p:sp>
        <p:sp>
          <p:nvSpPr>
            <p:cNvPr id="6" name="Freeform 6"/>
            <p:cNvSpPr/>
            <p:nvPr/>
          </p:nvSpPr>
          <p:spPr>
            <a:xfrm>
              <a:off x="1371600" y="375520"/>
              <a:ext cx="585413" cy="745318"/>
            </a:xfrm>
            <a:custGeom>
              <a:avLst/>
              <a:gdLst/>
              <a:ahLst/>
              <a:cxnLst/>
              <a:rect l="l" t="t" r="r" b="b"/>
              <a:pathLst>
                <a:path w="585413" h="745318">
                  <a:moveTo>
                    <a:pt x="0" y="0"/>
                  </a:moveTo>
                  <a:lnTo>
                    <a:pt x="585413" y="0"/>
                  </a:lnTo>
                  <a:lnTo>
                    <a:pt x="585413" y="745318"/>
                  </a:lnTo>
                  <a:lnTo>
                    <a:pt x="0" y="74531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sp>
        <p:nvSpPr>
          <p:cNvPr id="11" name="AutoShape 11"/>
          <p:cNvSpPr/>
          <p:nvPr/>
        </p:nvSpPr>
        <p:spPr>
          <a:xfrm rot="-5400000">
            <a:off x="4005262" y="5138738"/>
            <a:ext cx="10287000" cy="0"/>
          </a:xfrm>
          <a:prstGeom prst="line">
            <a:avLst/>
          </a:prstGeom>
          <a:ln w="9525" cap="rnd">
            <a:solidFill>
              <a:srgbClr val="000000"/>
            </a:solidFill>
            <a:prstDash val="solid"/>
            <a:headEnd type="none" w="sm" len="sm"/>
            <a:tailEnd type="none" w="sm" len="sm"/>
          </a:ln>
        </p:spPr>
      </p:sp>
      <p:sp>
        <p:nvSpPr>
          <p:cNvPr id="12" name="AutoShape 12"/>
          <p:cNvSpPr/>
          <p:nvPr/>
        </p:nvSpPr>
        <p:spPr>
          <a:xfrm>
            <a:off x="9153525" y="1028700"/>
            <a:ext cx="9684388" cy="0"/>
          </a:xfrm>
          <a:prstGeom prst="line">
            <a:avLst/>
          </a:prstGeom>
          <a:ln w="9525" cap="rnd">
            <a:solidFill>
              <a:srgbClr val="000000"/>
            </a:solidFill>
            <a:prstDash val="solid"/>
            <a:headEnd type="none" w="sm" len="sm"/>
            <a:tailEnd type="none" w="sm" len="sm"/>
          </a:ln>
        </p:spPr>
      </p:sp>
      <p:sp>
        <p:nvSpPr>
          <p:cNvPr id="13" name="Freeform 13"/>
          <p:cNvSpPr/>
          <p:nvPr/>
        </p:nvSpPr>
        <p:spPr>
          <a:xfrm rot="-5400000">
            <a:off x="17422835" y="347950"/>
            <a:ext cx="362710" cy="361391"/>
          </a:xfrm>
          <a:custGeom>
            <a:avLst/>
            <a:gdLst/>
            <a:ahLst/>
            <a:cxnLst/>
            <a:rect l="l" t="t" r="r" b="b"/>
            <a:pathLst>
              <a:path w="362710" h="361391">
                <a:moveTo>
                  <a:pt x="0" y="0"/>
                </a:moveTo>
                <a:lnTo>
                  <a:pt x="362709" y="0"/>
                </a:lnTo>
                <a:lnTo>
                  <a:pt x="362709" y="361390"/>
                </a:lnTo>
                <a:lnTo>
                  <a:pt x="0" y="36139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4" name="TextBox 14"/>
          <p:cNvSpPr txBox="1"/>
          <p:nvPr/>
        </p:nvSpPr>
        <p:spPr>
          <a:xfrm>
            <a:off x="9689984" y="356243"/>
            <a:ext cx="3139207" cy="306705"/>
          </a:xfrm>
          <a:prstGeom prst="rect">
            <a:avLst/>
          </a:prstGeom>
        </p:spPr>
        <p:txBody>
          <a:bodyPr lIns="0" tIns="0" rIns="0" bIns="0" rtlCol="0" anchor="t">
            <a:spAutoFit/>
          </a:bodyPr>
          <a:lstStyle/>
          <a:p>
            <a:pPr algn="l">
              <a:lnSpc>
                <a:spcPts val="2520"/>
              </a:lnSpc>
            </a:pPr>
            <a:r>
              <a:rPr lang="en-US" sz="1800" dirty="0">
                <a:solidFill>
                  <a:srgbClr val="000000"/>
                </a:solidFill>
                <a:latin typeface="DM Sans"/>
                <a:ea typeface="DM Sans"/>
                <a:cs typeface="DM Sans"/>
                <a:sym typeface="DM Sans"/>
              </a:rPr>
              <a:t>Result:</a:t>
            </a:r>
          </a:p>
        </p:txBody>
      </p:sp>
      <p:sp>
        <p:nvSpPr>
          <p:cNvPr id="16" name="TextBox 15">
            <a:extLst>
              <a:ext uri="{FF2B5EF4-FFF2-40B4-BE49-F238E27FC236}">
                <a16:creationId xmlns:a16="http://schemas.microsoft.com/office/drawing/2014/main" id="{5F1A5D56-64A8-484E-9090-66FEBFC0B18C}"/>
              </a:ext>
            </a:extLst>
          </p:cNvPr>
          <p:cNvSpPr txBox="1"/>
          <p:nvPr/>
        </p:nvSpPr>
        <p:spPr>
          <a:xfrm>
            <a:off x="1943038" y="3338232"/>
            <a:ext cx="5715000" cy="461665"/>
          </a:xfrm>
          <a:prstGeom prst="rect">
            <a:avLst/>
          </a:prstGeom>
          <a:noFill/>
        </p:spPr>
        <p:txBody>
          <a:bodyPr wrap="square">
            <a:spAutoFit/>
          </a:bodyPr>
          <a:lstStyle/>
          <a:p>
            <a:r>
              <a:rPr lang="en-US" sz="2400" b="1" dirty="0">
                <a:solidFill>
                  <a:schemeClr val="bg1"/>
                </a:solidFill>
              </a:rPr>
              <a:t>Product Return Rate</a:t>
            </a:r>
            <a:endParaRPr lang="en-IN" sz="2400" b="1" dirty="0">
              <a:solidFill>
                <a:schemeClr val="bg1"/>
              </a:solidFill>
            </a:endParaRPr>
          </a:p>
        </p:txBody>
      </p:sp>
      <p:sp>
        <p:nvSpPr>
          <p:cNvPr id="17" name="TextBox 16">
            <a:extLst>
              <a:ext uri="{FF2B5EF4-FFF2-40B4-BE49-F238E27FC236}">
                <a16:creationId xmlns:a16="http://schemas.microsoft.com/office/drawing/2014/main" id="{23460EC0-6922-43F7-995D-FFC000FF18F8}"/>
              </a:ext>
            </a:extLst>
          </p:cNvPr>
          <p:cNvSpPr txBox="1"/>
          <p:nvPr/>
        </p:nvSpPr>
        <p:spPr>
          <a:xfrm>
            <a:off x="838200" y="4762500"/>
            <a:ext cx="7595292" cy="830997"/>
          </a:xfrm>
          <a:prstGeom prst="rect">
            <a:avLst/>
          </a:prstGeom>
          <a:noFill/>
        </p:spPr>
        <p:txBody>
          <a:bodyPr wrap="square" rtlCol="0">
            <a:spAutoFit/>
          </a:bodyPr>
          <a:lstStyle/>
          <a:p>
            <a:pPr algn="ctr"/>
            <a:r>
              <a:rPr lang="en-US" sz="2400" b="1" dirty="0"/>
              <a:t>This query calculates the percentage of products that were returned or refunded.</a:t>
            </a:r>
            <a:endParaRPr lang="en-IN" sz="2400" b="1" u="sng" dirty="0"/>
          </a:p>
        </p:txBody>
      </p:sp>
      <p:sp>
        <p:nvSpPr>
          <p:cNvPr id="19" name="TextBox 18">
            <a:extLst>
              <a:ext uri="{FF2B5EF4-FFF2-40B4-BE49-F238E27FC236}">
                <a16:creationId xmlns:a16="http://schemas.microsoft.com/office/drawing/2014/main" id="{832FC12F-74F1-4E79-B279-4D3E63AC8E99}"/>
              </a:ext>
            </a:extLst>
          </p:cNvPr>
          <p:cNvSpPr txBox="1"/>
          <p:nvPr/>
        </p:nvSpPr>
        <p:spPr>
          <a:xfrm>
            <a:off x="785812" y="5680665"/>
            <a:ext cx="7845541" cy="4339650"/>
          </a:xfrm>
          <a:prstGeom prst="rect">
            <a:avLst/>
          </a:prstGeom>
          <a:noFill/>
          <a:ln>
            <a:solidFill>
              <a:schemeClr val="tx2">
                <a:lumMod val="50000"/>
              </a:schemeClr>
            </a:solidFill>
          </a:ln>
        </p:spPr>
        <p:txBody>
          <a:bodyPr wrap="square" rtlCol="0">
            <a:spAutoFit/>
          </a:bodyPr>
          <a:lstStyle/>
          <a:p>
            <a:r>
              <a:rPr lang="en-US" sz="1200" dirty="0"/>
              <a:t>WITH </a:t>
            </a:r>
            <a:r>
              <a:rPr lang="en-US" sz="1200" dirty="0" err="1"/>
              <a:t>total_orders</a:t>
            </a:r>
            <a:r>
              <a:rPr lang="en-US" sz="1200" dirty="0"/>
              <a:t> AS (</a:t>
            </a:r>
          </a:p>
          <a:p>
            <a:r>
              <a:rPr lang="en-US" sz="1200" dirty="0"/>
              <a:t>    SELECT </a:t>
            </a:r>
            <a:r>
              <a:rPr lang="en-US" sz="1200" dirty="0" err="1"/>
              <a:t>product_id</a:t>
            </a:r>
            <a:r>
              <a:rPr lang="en-US" sz="1200" dirty="0"/>
              <a:t>, COUNT(</a:t>
            </a:r>
            <a:r>
              <a:rPr lang="en-US" sz="1200" dirty="0" err="1"/>
              <a:t>order_id</a:t>
            </a:r>
            <a:r>
              <a:rPr lang="en-US" sz="1200" dirty="0"/>
              <a:t>) AS </a:t>
            </a:r>
            <a:r>
              <a:rPr lang="en-US" sz="1200" dirty="0" err="1"/>
              <a:t>total_orders</a:t>
            </a:r>
            <a:endParaRPr lang="en-US" sz="1200" dirty="0"/>
          </a:p>
          <a:p>
            <a:r>
              <a:rPr lang="en-US" sz="1200" dirty="0"/>
              <a:t>    FROM </a:t>
            </a:r>
            <a:r>
              <a:rPr lang="en-US" sz="1200" dirty="0" err="1"/>
              <a:t>order_items</a:t>
            </a:r>
            <a:endParaRPr lang="en-US" sz="1200" dirty="0"/>
          </a:p>
          <a:p>
            <a:r>
              <a:rPr lang="en-US" sz="1200" dirty="0"/>
              <a:t>    GROUP BY </a:t>
            </a:r>
            <a:r>
              <a:rPr lang="en-US" sz="1200" dirty="0" err="1"/>
              <a:t>product_id</a:t>
            </a:r>
            <a:endParaRPr lang="en-US" sz="1200" dirty="0"/>
          </a:p>
          <a:p>
            <a:r>
              <a:rPr lang="en-US" sz="1200" dirty="0"/>
              <a:t>),</a:t>
            </a:r>
          </a:p>
          <a:p>
            <a:r>
              <a:rPr lang="en-US" sz="1200" dirty="0" err="1"/>
              <a:t>cancelled_orders</a:t>
            </a:r>
            <a:r>
              <a:rPr lang="en-US" sz="1200" dirty="0"/>
              <a:t> AS (</a:t>
            </a:r>
          </a:p>
          <a:p>
            <a:r>
              <a:rPr lang="en-US" sz="1200" dirty="0"/>
              <a:t>    SELECT </a:t>
            </a:r>
            <a:r>
              <a:rPr lang="en-US" sz="1200" dirty="0" err="1"/>
              <a:t>oi.product_id</a:t>
            </a:r>
            <a:r>
              <a:rPr lang="en-US" sz="1200" dirty="0"/>
              <a:t>, COUNT(</a:t>
            </a:r>
            <a:r>
              <a:rPr lang="en-US" sz="1200" dirty="0" err="1"/>
              <a:t>o.order_id</a:t>
            </a:r>
            <a:r>
              <a:rPr lang="en-US" sz="1200" dirty="0"/>
              <a:t>) AS </a:t>
            </a:r>
            <a:r>
              <a:rPr lang="en-US" sz="1200" dirty="0" err="1"/>
              <a:t>cancelled_orders</a:t>
            </a:r>
            <a:r>
              <a:rPr lang="en-US" sz="1200" dirty="0"/>
              <a:t> </a:t>
            </a:r>
          </a:p>
          <a:p>
            <a:r>
              <a:rPr lang="en-US" sz="1200" dirty="0"/>
              <a:t>    FROM </a:t>
            </a:r>
            <a:r>
              <a:rPr lang="en-US" sz="1200" dirty="0" err="1"/>
              <a:t>order_items</a:t>
            </a:r>
            <a:r>
              <a:rPr lang="en-US" sz="1200" dirty="0"/>
              <a:t> oi </a:t>
            </a:r>
          </a:p>
          <a:p>
            <a:r>
              <a:rPr lang="en-US" sz="1200" dirty="0"/>
              <a:t>    JOIN orders o ON </a:t>
            </a:r>
            <a:r>
              <a:rPr lang="en-US" sz="1200" dirty="0" err="1"/>
              <a:t>oi.order_id</a:t>
            </a:r>
            <a:r>
              <a:rPr lang="en-US" sz="1200" dirty="0"/>
              <a:t> = </a:t>
            </a:r>
            <a:r>
              <a:rPr lang="en-US" sz="1200" dirty="0" err="1"/>
              <a:t>o.order_id</a:t>
            </a:r>
            <a:endParaRPr lang="en-US" sz="1200" dirty="0"/>
          </a:p>
          <a:p>
            <a:r>
              <a:rPr lang="en-US" sz="1200" dirty="0"/>
              <a:t>    WHERE </a:t>
            </a:r>
            <a:r>
              <a:rPr lang="en-US" sz="1200" dirty="0" err="1"/>
              <a:t>order_status</a:t>
            </a:r>
            <a:r>
              <a:rPr lang="en-US" sz="1200" dirty="0"/>
              <a:t> = 'canceled' OR </a:t>
            </a:r>
            <a:r>
              <a:rPr lang="en-US" sz="1200" dirty="0" err="1"/>
              <a:t>order_status</a:t>
            </a:r>
            <a:r>
              <a:rPr lang="en-US" sz="1200" dirty="0"/>
              <a:t> = 'unavailable'</a:t>
            </a:r>
          </a:p>
          <a:p>
            <a:r>
              <a:rPr lang="en-US" sz="1200" dirty="0"/>
              <a:t>    GROUP BY </a:t>
            </a:r>
            <a:r>
              <a:rPr lang="en-US" sz="1200" dirty="0" err="1"/>
              <a:t>oi.product_id</a:t>
            </a:r>
            <a:endParaRPr lang="en-US" sz="1200" dirty="0"/>
          </a:p>
          <a:p>
            <a:r>
              <a:rPr lang="en-US" sz="1200" dirty="0"/>
              <a:t>)</a:t>
            </a:r>
          </a:p>
          <a:p>
            <a:r>
              <a:rPr lang="en-US" sz="1200" dirty="0"/>
              <a:t>SELECT </a:t>
            </a:r>
          </a:p>
          <a:p>
            <a:r>
              <a:rPr lang="en-US" sz="1200" dirty="0"/>
              <a:t>    </a:t>
            </a:r>
            <a:r>
              <a:rPr lang="en-US" sz="1200" dirty="0" err="1"/>
              <a:t>t.product_id</a:t>
            </a:r>
            <a:r>
              <a:rPr lang="en-US" sz="1200" dirty="0"/>
              <a:t>, </a:t>
            </a:r>
          </a:p>
          <a:p>
            <a:r>
              <a:rPr lang="en-US" sz="1200" dirty="0"/>
              <a:t>    CONCAT(ROUND(</a:t>
            </a:r>
            <a:r>
              <a:rPr lang="en-US" sz="1200" dirty="0" err="1"/>
              <a:t>r.cancelled_orders</a:t>
            </a:r>
            <a:r>
              <a:rPr lang="en-US" sz="1200" dirty="0"/>
              <a:t> * 100.0 / </a:t>
            </a:r>
            <a:r>
              <a:rPr lang="en-US" sz="1200" dirty="0" err="1"/>
              <a:t>t.total_orders</a:t>
            </a:r>
            <a:r>
              <a:rPr lang="en-US" sz="1200" dirty="0"/>
              <a:t>, 2), '%') AS </a:t>
            </a:r>
            <a:r>
              <a:rPr lang="en-US" sz="1200" dirty="0" err="1"/>
              <a:t>cancellation_rate</a:t>
            </a:r>
            <a:endParaRPr lang="en-US" sz="1200" dirty="0"/>
          </a:p>
          <a:p>
            <a:r>
              <a:rPr lang="en-US" sz="1200" dirty="0"/>
              <a:t>FROM </a:t>
            </a:r>
          </a:p>
          <a:p>
            <a:r>
              <a:rPr lang="en-US" sz="1200" dirty="0"/>
              <a:t>    </a:t>
            </a:r>
            <a:r>
              <a:rPr lang="en-US" sz="1200" dirty="0" err="1"/>
              <a:t>total_orders</a:t>
            </a:r>
            <a:r>
              <a:rPr lang="en-US" sz="1200" dirty="0"/>
              <a:t> t</a:t>
            </a:r>
          </a:p>
          <a:p>
            <a:r>
              <a:rPr lang="en-US" sz="1200" dirty="0"/>
              <a:t>LEFT JOIN </a:t>
            </a:r>
          </a:p>
          <a:p>
            <a:r>
              <a:rPr lang="en-US" sz="1200" dirty="0"/>
              <a:t>    </a:t>
            </a:r>
            <a:r>
              <a:rPr lang="en-US" sz="1200" dirty="0" err="1"/>
              <a:t>cancelled_orders</a:t>
            </a:r>
            <a:r>
              <a:rPr lang="en-US" sz="1200" dirty="0"/>
              <a:t> r ON </a:t>
            </a:r>
            <a:r>
              <a:rPr lang="en-US" sz="1200" dirty="0" err="1"/>
              <a:t>t.product_id</a:t>
            </a:r>
            <a:r>
              <a:rPr lang="en-US" sz="1200" dirty="0"/>
              <a:t> = </a:t>
            </a:r>
            <a:r>
              <a:rPr lang="en-US" sz="1200" dirty="0" err="1"/>
              <a:t>r.product_id</a:t>
            </a:r>
            <a:endParaRPr lang="en-US" sz="1200" dirty="0"/>
          </a:p>
          <a:p>
            <a:r>
              <a:rPr lang="en-US" sz="1200" dirty="0"/>
              <a:t>WHERE </a:t>
            </a:r>
          </a:p>
          <a:p>
            <a:r>
              <a:rPr lang="en-US" sz="1200" dirty="0"/>
              <a:t>    (</a:t>
            </a:r>
            <a:r>
              <a:rPr lang="en-US" sz="1200" dirty="0" err="1"/>
              <a:t>r.cancelled_orders</a:t>
            </a:r>
            <a:r>
              <a:rPr lang="en-US" sz="1200" dirty="0"/>
              <a:t> * 100.0 / </a:t>
            </a:r>
            <a:r>
              <a:rPr lang="en-US" sz="1200" dirty="0" err="1"/>
              <a:t>t.total_orders</a:t>
            </a:r>
            <a:r>
              <a:rPr lang="en-US" sz="1200" dirty="0"/>
              <a:t>) &gt; 0</a:t>
            </a:r>
          </a:p>
          <a:p>
            <a:r>
              <a:rPr lang="en-US" sz="1200" dirty="0"/>
              <a:t>ORDER BY </a:t>
            </a:r>
          </a:p>
          <a:p>
            <a:r>
              <a:rPr lang="en-US" sz="1200" dirty="0"/>
              <a:t>    (</a:t>
            </a:r>
            <a:r>
              <a:rPr lang="en-US" sz="1200" dirty="0" err="1"/>
              <a:t>r.cancelled_orders</a:t>
            </a:r>
            <a:r>
              <a:rPr lang="en-US" sz="1200" dirty="0"/>
              <a:t> * 100.0 / </a:t>
            </a:r>
            <a:r>
              <a:rPr lang="en-US" sz="1200" dirty="0" err="1"/>
              <a:t>t.total_orders</a:t>
            </a:r>
            <a:r>
              <a:rPr lang="en-US" sz="1200" dirty="0"/>
              <a:t>) DESC;</a:t>
            </a:r>
          </a:p>
        </p:txBody>
      </p:sp>
      <p:sp>
        <p:nvSpPr>
          <p:cNvPr id="10" name="TextBox 9">
            <a:extLst>
              <a:ext uri="{FF2B5EF4-FFF2-40B4-BE49-F238E27FC236}">
                <a16:creationId xmlns:a16="http://schemas.microsoft.com/office/drawing/2014/main" id="{BD112824-8120-4AA8-BC0D-AFF82AE862D0}"/>
              </a:ext>
            </a:extLst>
          </p:cNvPr>
          <p:cNvSpPr txBox="1"/>
          <p:nvPr/>
        </p:nvSpPr>
        <p:spPr>
          <a:xfrm>
            <a:off x="10338938" y="9791701"/>
            <a:ext cx="6806062" cy="369332"/>
          </a:xfrm>
          <a:prstGeom prst="rect">
            <a:avLst/>
          </a:prstGeom>
          <a:noFill/>
        </p:spPr>
        <p:txBody>
          <a:bodyPr wrap="square" rtlCol="0">
            <a:spAutoFit/>
          </a:bodyPr>
          <a:lstStyle/>
          <a:p>
            <a:pPr algn="ctr"/>
            <a:r>
              <a:rPr lang="en-US" b="1" dirty="0"/>
              <a:t>*Note: Only a portion of the table is shown.</a:t>
            </a:r>
            <a:endParaRPr lang="en-IN" b="1" dirty="0"/>
          </a:p>
        </p:txBody>
      </p:sp>
      <p:pic>
        <p:nvPicPr>
          <p:cNvPr id="9" name="Picture 8">
            <a:extLst>
              <a:ext uri="{FF2B5EF4-FFF2-40B4-BE49-F238E27FC236}">
                <a16:creationId xmlns:a16="http://schemas.microsoft.com/office/drawing/2014/main" id="{8C410487-415B-4186-A545-95781B62734A}"/>
              </a:ext>
            </a:extLst>
          </p:cNvPr>
          <p:cNvPicPr>
            <a:picLocks noChangeAspect="1"/>
          </p:cNvPicPr>
          <p:nvPr/>
        </p:nvPicPr>
        <p:blipFill rotWithShape="1">
          <a:blip r:embed="rId6"/>
          <a:srcRect l="20000" t="47155" r="51667" b="7778"/>
          <a:stretch/>
        </p:blipFill>
        <p:spPr>
          <a:xfrm>
            <a:off x="10164945" y="2275309"/>
            <a:ext cx="7417309" cy="6636375"/>
          </a:xfrm>
          <a:prstGeom prst="rect">
            <a:avLst/>
          </a:prstGeom>
        </p:spPr>
      </p:pic>
    </p:spTree>
    <p:extLst>
      <p:ext uri="{BB962C8B-B14F-4D97-AF65-F5344CB8AC3E}">
        <p14:creationId xmlns:p14="http://schemas.microsoft.com/office/powerpoint/2010/main" val="34480347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347291"/>
            <a:ext cx="7129449" cy="2462213"/>
          </a:xfrm>
          <a:prstGeom prst="rect">
            <a:avLst/>
          </a:prstGeom>
        </p:spPr>
        <p:txBody>
          <a:bodyPr wrap="square" lIns="0" tIns="0" rIns="0" bIns="0" rtlCol="0" anchor="t">
            <a:spAutoFit/>
          </a:bodyPr>
          <a:lstStyle/>
          <a:p>
            <a:pPr algn="l">
              <a:lnSpc>
                <a:spcPts val="9600"/>
              </a:lnSpc>
            </a:pPr>
            <a:r>
              <a:rPr lang="en-US" sz="8000" spc="-320" dirty="0">
                <a:solidFill>
                  <a:srgbClr val="000000"/>
                </a:solidFill>
                <a:latin typeface="Russo One"/>
                <a:ea typeface="Russo One"/>
                <a:cs typeface="Russo One"/>
                <a:sym typeface="Russo One"/>
              </a:rPr>
              <a:t>Product</a:t>
            </a:r>
          </a:p>
          <a:p>
            <a:pPr algn="l">
              <a:lnSpc>
                <a:spcPts val="9600"/>
              </a:lnSpc>
            </a:pPr>
            <a:r>
              <a:rPr lang="en-US" sz="8000" spc="-320" dirty="0">
                <a:solidFill>
                  <a:srgbClr val="000000"/>
                </a:solidFill>
                <a:latin typeface="Russo One"/>
                <a:ea typeface="Russo One"/>
                <a:cs typeface="Russo One"/>
                <a:sym typeface="Russo One"/>
              </a:rPr>
              <a:t>Metrics</a:t>
            </a:r>
          </a:p>
        </p:txBody>
      </p:sp>
      <p:grpSp>
        <p:nvGrpSpPr>
          <p:cNvPr id="3" name="Group 3"/>
          <p:cNvGrpSpPr/>
          <p:nvPr/>
        </p:nvGrpSpPr>
        <p:grpSpPr>
          <a:xfrm>
            <a:off x="0" y="3070047"/>
            <a:ext cx="9153525" cy="1230228"/>
            <a:chOff x="0" y="0"/>
            <a:chExt cx="12204700" cy="1496359"/>
          </a:xfrm>
        </p:grpSpPr>
        <p:sp>
          <p:nvSpPr>
            <p:cNvPr id="4" name="AutoShape 4"/>
            <p:cNvSpPr/>
            <p:nvPr/>
          </p:nvSpPr>
          <p:spPr>
            <a:xfrm>
              <a:off x="0" y="0"/>
              <a:ext cx="12204700" cy="1496359"/>
            </a:xfrm>
            <a:prstGeom prst="rect">
              <a:avLst/>
            </a:prstGeom>
            <a:solidFill>
              <a:srgbClr val="000000"/>
            </a:solidFill>
          </p:spPr>
          <p:txBody>
            <a:bodyPr/>
            <a:lstStyle/>
            <a:p>
              <a:r>
                <a:rPr lang="en-US" dirty="0"/>
                <a:t>Customer Lifetime Value (CLV):-- Sum of the total order values per customer (top 5)</a:t>
              </a:r>
              <a:endParaRPr lang="en-IN" dirty="0"/>
            </a:p>
          </p:txBody>
        </p:sp>
        <p:sp>
          <p:nvSpPr>
            <p:cNvPr id="5" name="TextBox 5"/>
            <p:cNvSpPr txBox="1"/>
            <p:nvPr/>
          </p:nvSpPr>
          <p:spPr>
            <a:xfrm>
              <a:off x="2189984" y="376704"/>
              <a:ext cx="8421467" cy="685145"/>
            </a:xfrm>
            <a:prstGeom prst="rect">
              <a:avLst/>
            </a:prstGeom>
          </p:spPr>
          <p:txBody>
            <a:bodyPr lIns="0" tIns="0" rIns="0" bIns="0" rtlCol="0" anchor="t">
              <a:spAutoFit/>
            </a:bodyPr>
            <a:lstStyle/>
            <a:p>
              <a:pPr algn="l">
                <a:lnSpc>
                  <a:spcPts val="4200"/>
                </a:lnSpc>
              </a:pPr>
              <a:endParaRPr lang="en-US" sz="3000" dirty="0">
                <a:solidFill>
                  <a:srgbClr val="FFFFFF"/>
                </a:solidFill>
                <a:latin typeface="DM Sans"/>
                <a:ea typeface="DM Sans"/>
                <a:cs typeface="DM Sans"/>
                <a:sym typeface="DM Sans"/>
              </a:endParaRPr>
            </a:p>
          </p:txBody>
        </p:sp>
        <p:sp>
          <p:nvSpPr>
            <p:cNvPr id="6" name="Freeform 6"/>
            <p:cNvSpPr/>
            <p:nvPr/>
          </p:nvSpPr>
          <p:spPr>
            <a:xfrm>
              <a:off x="1371600" y="375520"/>
              <a:ext cx="585413" cy="745318"/>
            </a:xfrm>
            <a:custGeom>
              <a:avLst/>
              <a:gdLst/>
              <a:ahLst/>
              <a:cxnLst/>
              <a:rect l="l" t="t" r="r" b="b"/>
              <a:pathLst>
                <a:path w="585413" h="745318">
                  <a:moveTo>
                    <a:pt x="0" y="0"/>
                  </a:moveTo>
                  <a:lnTo>
                    <a:pt x="585413" y="0"/>
                  </a:lnTo>
                  <a:lnTo>
                    <a:pt x="585413" y="745318"/>
                  </a:lnTo>
                  <a:lnTo>
                    <a:pt x="0" y="74531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sp>
        <p:nvSpPr>
          <p:cNvPr id="11" name="AutoShape 11"/>
          <p:cNvSpPr/>
          <p:nvPr/>
        </p:nvSpPr>
        <p:spPr>
          <a:xfrm rot="-5400000">
            <a:off x="4005262" y="5138738"/>
            <a:ext cx="10287000" cy="0"/>
          </a:xfrm>
          <a:prstGeom prst="line">
            <a:avLst/>
          </a:prstGeom>
          <a:ln w="9525" cap="rnd">
            <a:solidFill>
              <a:srgbClr val="000000"/>
            </a:solidFill>
            <a:prstDash val="solid"/>
            <a:headEnd type="none" w="sm" len="sm"/>
            <a:tailEnd type="none" w="sm" len="sm"/>
          </a:ln>
        </p:spPr>
      </p:sp>
      <p:sp>
        <p:nvSpPr>
          <p:cNvPr id="12" name="AutoShape 12"/>
          <p:cNvSpPr/>
          <p:nvPr/>
        </p:nvSpPr>
        <p:spPr>
          <a:xfrm>
            <a:off x="9153525" y="1028700"/>
            <a:ext cx="9684388" cy="0"/>
          </a:xfrm>
          <a:prstGeom prst="line">
            <a:avLst/>
          </a:prstGeom>
          <a:ln w="9525" cap="rnd">
            <a:solidFill>
              <a:srgbClr val="000000"/>
            </a:solidFill>
            <a:prstDash val="solid"/>
            <a:headEnd type="none" w="sm" len="sm"/>
            <a:tailEnd type="none" w="sm" len="sm"/>
          </a:ln>
        </p:spPr>
      </p:sp>
      <p:sp>
        <p:nvSpPr>
          <p:cNvPr id="13" name="Freeform 13"/>
          <p:cNvSpPr/>
          <p:nvPr/>
        </p:nvSpPr>
        <p:spPr>
          <a:xfrm rot="-5400000">
            <a:off x="17422835" y="347950"/>
            <a:ext cx="362710" cy="361391"/>
          </a:xfrm>
          <a:custGeom>
            <a:avLst/>
            <a:gdLst/>
            <a:ahLst/>
            <a:cxnLst/>
            <a:rect l="l" t="t" r="r" b="b"/>
            <a:pathLst>
              <a:path w="362710" h="361391">
                <a:moveTo>
                  <a:pt x="0" y="0"/>
                </a:moveTo>
                <a:lnTo>
                  <a:pt x="362709" y="0"/>
                </a:lnTo>
                <a:lnTo>
                  <a:pt x="362709" y="361390"/>
                </a:lnTo>
                <a:lnTo>
                  <a:pt x="0" y="36139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4" name="TextBox 14"/>
          <p:cNvSpPr txBox="1"/>
          <p:nvPr/>
        </p:nvSpPr>
        <p:spPr>
          <a:xfrm>
            <a:off x="9689984" y="356243"/>
            <a:ext cx="3139207" cy="306705"/>
          </a:xfrm>
          <a:prstGeom prst="rect">
            <a:avLst/>
          </a:prstGeom>
        </p:spPr>
        <p:txBody>
          <a:bodyPr lIns="0" tIns="0" rIns="0" bIns="0" rtlCol="0" anchor="t">
            <a:spAutoFit/>
          </a:bodyPr>
          <a:lstStyle/>
          <a:p>
            <a:pPr algn="l">
              <a:lnSpc>
                <a:spcPts val="2520"/>
              </a:lnSpc>
            </a:pPr>
            <a:r>
              <a:rPr lang="en-US" sz="1800" dirty="0">
                <a:solidFill>
                  <a:srgbClr val="000000"/>
                </a:solidFill>
                <a:latin typeface="DM Sans"/>
                <a:ea typeface="DM Sans"/>
                <a:cs typeface="DM Sans"/>
                <a:sym typeface="DM Sans"/>
              </a:rPr>
              <a:t>Result:</a:t>
            </a:r>
          </a:p>
        </p:txBody>
      </p:sp>
      <p:sp>
        <p:nvSpPr>
          <p:cNvPr id="16" name="TextBox 15">
            <a:extLst>
              <a:ext uri="{FF2B5EF4-FFF2-40B4-BE49-F238E27FC236}">
                <a16:creationId xmlns:a16="http://schemas.microsoft.com/office/drawing/2014/main" id="{5F1A5D56-64A8-484E-9090-66FEBFC0B18C}"/>
              </a:ext>
            </a:extLst>
          </p:cNvPr>
          <p:cNvSpPr txBox="1"/>
          <p:nvPr/>
        </p:nvSpPr>
        <p:spPr>
          <a:xfrm>
            <a:off x="1943038" y="3338232"/>
            <a:ext cx="5715000" cy="461665"/>
          </a:xfrm>
          <a:prstGeom prst="rect">
            <a:avLst/>
          </a:prstGeom>
          <a:noFill/>
        </p:spPr>
        <p:txBody>
          <a:bodyPr wrap="square">
            <a:spAutoFit/>
          </a:bodyPr>
          <a:lstStyle/>
          <a:p>
            <a:r>
              <a:rPr lang="en-US" sz="2400" b="1" dirty="0">
                <a:solidFill>
                  <a:schemeClr val="bg1"/>
                </a:solidFill>
              </a:rPr>
              <a:t>High Value Orders Product Category wise</a:t>
            </a:r>
            <a:endParaRPr lang="en-IN" sz="2400" b="1" dirty="0">
              <a:solidFill>
                <a:schemeClr val="bg1"/>
              </a:solidFill>
            </a:endParaRPr>
          </a:p>
        </p:txBody>
      </p:sp>
      <p:sp>
        <p:nvSpPr>
          <p:cNvPr id="17" name="TextBox 16">
            <a:extLst>
              <a:ext uri="{FF2B5EF4-FFF2-40B4-BE49-F238E27FC236}">
                <a16:creationId xmlns:a16="http://schemas.microsoft.com/office/drawing/2014/main" id="{23460EC0-6922-43F7-995D-FFC000FF18F8}"/>
              </a:ext>
            </a:extLst>
          </p:cNvPr>
          <p:cNvSpPr txBox="1"/>
          <p:nvPr/>
        </p:nvSpPr>
        <p:spPr>
          <a:xfrm>
            <a:off x="838200" y="4762500"/>
            <a:ext cx="7595292" cy="830997"/>
          </a:xfrm>
          <a:prstGeom prst="rect">
            <a:avLst/>
          </a:prstGeom>
          <a:noFill/>
        </p:spPr>
        <p:txBody>
          <a:bodyPr wrap="square" rtlCol="0">
            <a:spAutoFit/>
          </a:bodyPr>
          <a:lstStyle/>
          <a:p>
            <a:pPr algn="ctr"/>
            <a:r>
              <a:rPr lang="en-US" sz="2400" b="1" dirty="0"/>
              <a:t>This query calculates high value Orders product category wise that was ordered through </a:t>
            </a:r>
            <a:r>
              <a:rPr lang="en-US" sz="2400" b="1" dirty="0" err="1"/>
              <a:t>Olist</a:t>
            </a:r>
            <a:endParaRPr lang="en-IN" sz="2400" b="1" u="sng" dirty="0"/>
          </a:p>
        </p:txBody>
      </p:sp>
      <p:sp>
        <p:nvSpPr>
          <p:cNvPr id="19" name="TextBox 18">
            <a:extLst>
              <a:ext uri="{FF2B5EF4-FFF2-40B4-BE49-F238E27FC236}">
                <a16:creationId xmlns:a16="http://schemas.microsoft.com/office/drawing/2014/main" id="{832FC12F-74F1-4E79-B279-4D3E63AC8E99}"/>
              </a:ext>
            </a:extLst>
          </p:cNvPr>
          <p:cNvSpPr txBox="1"/>
          <p:nvPr/>
        </p:nvSpPr>
        <p:spPr>
          <a:xfrm>
            <a:off x="785812" y="5680665"/>
            <a:ext cx="7845541" cy="4616648"/>
          </a:xfrm>
          <a:prstGeom prst="rect">
            <a:avLst/>
          </a:prstGeom>
          <a:noFill/>
          <a:ln>
            <a:solidFill>
              <a:schemeClr val="tx2">
                <a:lumMod val="50000"/>
              </a:schemeClr>
            </a:solidFill>
          </a:ln>
        </p:spPr>
        <p:txBody>
          <a:bodyPr wrap="square" rtlCol="0">
            <a:spAutoFit/>
          </a:bodyPr>
          <a:lstStyle/>
          <a:p>
            <a:r>
              <a:rPr lang="en-US" sz="1400" dirty="0"/>
              <a:t>SELECT </a:t>
            </a:r>
          </a:p>
          <a:p>
            <a:r>
              <a:rPr lang="en-US" sz="1400" dirty="0"/>
              <a:t>    </a:t>
            </a:r>
            <a:r>
              <a:rPr lang="en-US" sz="1400" dirty="0" err="1"/>
              <a:t>pc.product_category_name_english</a:t>
            </a:r>
            <a:r>
              <a:rPr lang="en-US" sz="1400" dirty="0"/>
              <a:t> AS </a:t>
            </a:r>
            <a:r>
              <a:rPr lang="en-US" sz="1400" dirty="0" err="1"/>
              <a:t>product_category</a:t>
            </a:r>
            <a:r>
              <a:rPr lang="en-US" sz="1400" dirty="0"/>
              <a:t>,</a:t>
            </a:r>
          </a:p>
          <a:p>
            <a:r>
              <a:rPr lang="en-US" sz="1400" dirty="0"/>
              <a:t>    CONCAT('R$ ', ROUND(SUM(</a:t>
            </a:r>
            <a:r>
              <a:rPr lang="en-US" sz="1400" dirty="0" err="1"/>
              <a:t>op.payment_value</a:t>
            </a:r>
            <a:r>
              <a:rPr lang="en-US" sz="1400" dirty="0"/>
              <a:t>), 2)) AS </a:t>
            </a:r>
            <a:r>
              <a:rPr lang="en-US" sz="1400" dirty="0" err="1"/>
              <a:t>order_value</a:t>
            </a:r>
            <a:endParaRPr lang="en-US" sz="1400" dirty="0"/>
          </a:p>
          <a:p>
            <a:r>
              <a:rPr lang="en-US" sz="1400" dirty="0"/>
              <a:t>FROM </a:t>
            </a:r>
          </a:p>
          <a:p>
            <a:r>
              <a:rPr lang="en-US" sz="1400" dirty="0"/>
              <a:t>    orders o</a:t>
            </a:r>
          </a:p>
          <a:p>
            <a:r>
              <a:rPr lang="en-US" sz="1400" dirty="0"/>
              <a:t>JOIN </a:t>
            </a:r>
          </a:p>
          <a:p>
            <a:r>
              <a:rPr lang="en-US" sz="1400" dirty="0"/>
              <a:t>    customers c ON </a:t>
            </a:r>
            <a:r>
              <a:rPr lang="en-US" sz="1400" dirty="0" err="1"/>
              <a:t>o.customer_id</a:t>
            </a:r>
            <a:r>
              <a:rPr lang="en-US" sz="1400" dirty="0"/>
              <a:t> = </a:t>
            </a:r>
            <a:r>
              <a:rPr lang="en-US" sz="1400" dirty="0" err="1"/>
              <a:t>c.customer_id</a:t>
            </a:r>
            <a:endParaRPr lang="en-US" sz="1400" dirty="0"/>
          </a:p>
          <a:p>
            <a:r>
              <a:rPr lang="en-US" sz="1400" dirty="0"/>
              <a:t>JOIN </a:t>
            </a:r>
          </a:p>
          <a:p>
            <a:r>
              <a:rPr lang="en-US" sz="1400" dirty="0"/>
              <a:t>    </a:t>
            </a:r>
            <a:r>
              <a:rPr lang="en-US" sz="1400" dirty="0" err="1"/>
              <a:t>order_items</a:t>
            </a:r>
            <a:r>
              <a:rPr lang="en-US" sz="1400" dirty="0"/>
              <a:t> oi ON </a:t>
            </a:r>
            <a:r>
              <a:rPr lang="en-US" sz="1400" dirty="0" err="1"/>
              <a:t>o.order_id</a:t>
            </a:r>
            <a:r>
              <a:rPr lang="en-US" sz="1400" dirty="0"/>
              <a:t> = </a:t>
            </a:r>
            <a:r>
              <a:rPr lang="en-US" sz="1400" dirty="0" err="1"/>
              <a:t>oi.order_id</a:t>
            </a:r>
            <a:endParaRPr lang="en-US" sz="1400" dirty="0"/>
          </a:p>
          <a:p>
            <a:r>
              <a:rPr lang="en-US" sz="1400" dirty="0"/>
              <a:t>JOIN </a:t>
            </a:r>
          </a:p>
          <a:p>
            <a:r>
              <a:rPr lang="en-US" sz="1400" dirty="0"/>
              <a:t>    </a:t>
            </a:r>
            <a:r>
              <a:rPr lang="en-US" sz="1400" dirty="0" err="1"/>
              <a:t>order_payments</a:t>
            </a:r>
            <a:r>
              <a:rPr lang="en-US" sz="1400" dirty="0"/>
              <a:t> op ON </a:t>
            </a:r>
            <a:r>
              <a:rPr lang="en-US" sz="1400" dirty="0" err="1"/>
              <a:t>o.order_id</a:t>
            </a:r>
            <a:r>
              <a:rPr lang="en-US" sz="1400" dirty="0"/>
              <a:t> = </a:t>
            </a:r>
            <a:r>
              <a:rPr lang="en-US" sz="1400" dirty="0" err="1"/>
              <a:t>op.order_id</a:t>
            </a:r>
            <a:endParaRPr lang="en-US" sz="1400" dirty="0"/>
          </a:p>
          <a:p>
            <a:r>
              <a:rPr lang="en-US" sz="1400" dirty="0"/>
              <a:t>JOIN </a:t>
            </a:r>
          </a:p>
          <a:p>
            <a:r>
              <a:rPr lang="en-US" sz="1400" dirty="0"/>
              <a:t>    products p ON </a:t>
            </a:r>
            <a:r>
              <a:rPr lang="en-US" sz="1400" dirty="0" err="1"/>
              <a:t>oi.product_id</a:t>
            </a:r>
            <a:r>
              <a:rPr lang="en-US" sz="1400" dirty="0"/>
              <a:t> = </a:t>
            </a:r>
            <a:r>
              <a:rPr lang="en-US" sz="1400" dirty="0" err="1"/>
              <a:t>p.product_id</a:t>
            </a:r>
            <a:endParaRPr lang="en-US" sz="1400" dirty="0"/>
          </a:p>
          <a:p>
            <a:r>
              <a:rPr lang="en-US" sz="1400" dirty="0"/>
              <a:t>JOIN </a:t>
            </a:r>
          </a:p>
          <a:p>
            <a:r>
              <a:rPr lang="en-US" sz="1400" dirty="0"/>
              <a:t>    </a:t>
            </a:r>
            <a:r>
              <a:rPr lang="en-US" sz="1400" dirty="0" err="1"/>
              <a:t>product_category_name_translation</a:t>
            </a:r>
            <a:r>
              <a:rPr lang="en-US" sz="1400" dirty="0"/>
              <a:t> pc ON </a:t>
            </a:r>
            <a:r>
              <a:rPr lang="en-US" sz="1400" dirty="0" err="1"/>
              <a:t>pc.product_category_name</a:t>
            </a:r>
            <a:r>
              <a:rPr lang="en-US" sz="1400" dirty="0"/>
              <a:t> = </a:t>
            </a:r>
            <a:r>
              <a:rPr lang="en-US" sz="1400" dirty="0" err="1"/>
              <a:t>p.product_category_name</a:t>
            </a:r>
            <a:endParaRPr lang="en-US" sz="1400" dirty="0"/>
          </a:p>
          <a:p>
            <a:r>
              <a:rPr lang="en-US" sz="1400" dirty="0"/>
              <a:t>GROUP BY </a:t>
            </a:r>
          </a:p>
          <a:p>
            <a:r>
              <a:rPr lang="en-US" sz="1400" dirty="0"/>
              <a:t>    </a:t>
            </a:r>
            <a:r>
              <a:rPr lang="en-US" sz="1400" dirty="0" err="1"/>
              <a:t>pc.product_category_name</a:t>
            </a:r>
            <a:endParaRPr lang="en-US" sz="1400" dirty="0"/>
          </a:p>
          <a:p>
            <a:r>
              <a:rPr lang="en-US" sz="1400" dirty="0"/>
              <a:t>HAVING </a:t>
            </a:r>
          </a:p>
          <a:p>
            <a:r>
              <a:rPr lang="en-US" sz="1400" dirty="0"/>
              <a:t>    SUM(</a:t>
            </a:r>
            <a:r>
              <a:rPr lang="en-US" sz="1400" dirty="0" err="1"/>
              <a:t>op.payment_value</a:t>
            </a:r>
            <a:r>
              <a:rPr lang="en-US" sz="1400" dirty="0"/>
              <a:t>) &gt; 1000</a:t>
            </a:r>
          </a:p>
          <a:p>
            <a:r>
              <a:rPr lang="en-US" sz="1400" dirty="0"/>
              <a:t>ORDER BY </a:t>
            </a:r>
          </a:p>
          <a:p>
            <a:r>
              <a:rPr lang="en-US" sz="1400" dirty="0"/>
              <a:t>    SUM(</a:t>
            </a:r>
            <a:r>
              <a:rPr lang="en-US" sz="1400" dirty="0" err="1"/>
              <a:t>op.payment_value</a:t>
            </a:r>
            <a:r>
              <a:rPr lang="en-US" sz="1400" dirty="0"/>
              <a:t>) DESC;</a:t>
            </a:r>
          </a:p>
        </p:txBody>
      </p:sp>
      <p:sp>
        <p:nvSpPr>
          <p:cNvPr id="10" name="TextBox 9">
            <a:extLst>
              <a:ext uri="{FF2B5EF4-FFF2-40B4-BE49-F238E27FC236}">
                <a16:creationId xmlns:a16="http://schemas.microsoft.com/office/drawing/2014/main" id="{BD112824-8120-4AA8-BC0D-AFF82AE862D0}"/>
              </a:ext>
            </a:extLst>
          </p:cNvPr>
          <p:cNvSpPr txBox="1"/>
          <p:nvPr/>
        </p:nvSpPr>
        <p:spPr>
          <a:xfrm>
            <a:off x="10338938" y="9791701"/>
            <a:ext cx="6806062" cy="369332"/>
          </a:xfrm>
          <a:prstGeom prst="rect">
            <a:avLst/>
          </a:prstGeom>
          <a:noFill/>
        </p:spPr>
        <p:txBody>
          <a:bodyPr wrap="square" rtlCol="0">
            <a:spAutoFit/>
          </a:bodyPr>
          <a:lstStyle/>
          <a:p>
            <a:pPr algn="ctr"/>
            <a:r>
              <a:rPr lang="en-US" b="1" dirty="0"/>
              <a:t>*Note: Only a portion of the table is shown.</a:t>
            </a:r>
            <a:endParaRPr lang="en-IN" b="1" dirty="0"/>
          </a:p>
        </p:txBody>
      </p:sp>
      <p:pic>
        <p:nvPicPr>
          <p:cNvPr id="8" name="Picture 7">
            <a:extLst>
              <a:ext uri="{FF2B5EF4-FFF2-40B4-BE49-F238E27FC236}">
                <a16:creationId xmlns:a16="http://schemas.microsoft.com/office/drawing/2014/main" id="{9FEEC425-3FD7-44AD-99B1-9F9B1677431E}"/>
              </a:ext>
            </a:extLst>
          </p:cNvPr>
          <p:cNvPicPr>
            <a:picLocks noChangeAspect="1"/>
          </p:cNvPicPr>
          <p:nvPr/>
        </p:nvPicPr>
        <p:blipFill rotWithShape="1">
          <a:blip r:embed="rId6"/>
          <a:srcRect l="19583" t="47155" r="53885" b="7966"/>
          <a:stretch/>
        </p:blipFill>
        <p:spPr>
          <a:xfrm>
            <a:off x="10376530" y="2690690"/>
            <a:ext cx="6284917" cy="5979949"/>
          </a:xfrm>
          <a:prstGeom prst="rect">
            <a:avLst/>
          </a:prstGeom>
        </p:spPr>
      </p:pic>
    </p:spTree>
    <p:extLst>
      <p:ext uri="{BB962C8B-B14F-4D97-AF65-F5344CB8AC3E}">
        <p14:creationId xmlns:p14="http://schemas.microsoft.com/office/powerpoint/2010/main" val="13202562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347291"/>
            <a:ext cx="7129449" cy="2462213"/>
          </a:xfrm>
          <a:prstGeom prst="rect">
            <a:avLst/>
          </a:prstGeom>
        </p:spPr>
        <p:txBody>
          <a:bodyPr wrap="square" lIns="0" tIns="0" rIns="0" bIns="0" rtlCol="0" anchor="t">
            <a:spAutoFit/>
          </a:bodyPr>
          <a:lstStyle/>
          <a:p>
            <a:pPr algn="l">
              <a:lnSpc>
                <a:spcPts val="9600"/>
              </a:lnSpc>
            </a:pPr>
            <a:r>
              <a:rPr lang="en-US" sz="8000" spc="-320" dirty="0">
                <a:solidFill>
                  <a:srgbClr val="000000"/>
                </a:solidFill>
                <a:latin typeface="Russo One"/>
                <a:ea typeface="Russo One"/>
                <a:cs typeface="Russo One"/>
                <a:sym typeface="Russo One"/>
              </a:rPr>
              <a:t>Product</a:t>
            </a:r>
          </a:p>
          <a:p>
            <a:pPr algn="l">
              <a:lnSpc>
                <a:spcPts val="9600"/>
              </a:lnSpc>
            </a:pPr>
            <a:r>
              <a:rPr lang="en-US" sz="8000" spc="-320" dirty="0">
                <a:solidFill>
                  <a:srgbClr val="000000"/>
                </a:solidFill>
                <a:latin typeface="Russo One"/>
                <a:ea typeface="Russo One"/>
                <a:cs typeface="Russo One"/>
                <a:sym typeface="Russo One"/>
              </a:rPr>
              <a:t>Metrics</a:t>
            </a:r>
          </a:p>
        </p:txBody>
      </p:sp>
      <p:grpSp>
        <p:nvGrpSpPr>
          <p:cNvPr id="3" name="Group 3"/>
          <p:cNvGrpSpPr/>
          <p:nvPr/>
        </p:nvGrpSpPr>
        <p:grpSpPr>
          <a:xfrm>
            <a:off x="0" y="3070047"/>
            <a:ext cx="9153525" cy="1230228"/>
            <a:chOff x="0" y="0"/>
            <a:chExt cx="12204700" cy="1496359"/>
          </a:xfrm>
        </p:grpSpPr>
        <p:sp>
          <p:nvSpPr>
            <p:cNvPr id="4" name="AutoShape 4"/>
            <p:cNvSpPr/>
            <p:nvPr/>
          </p:nvSpPr>
          <p:spPr>
            <a:xfrm>
              <a:off x="0" y="0"/>
              <a:ext cx="12204700" cy="1496359"/>
            </a:xfrm>
            <a:prstGeom prst="rect">
              <a:avLst/>
            </a:prstGeom>
            <a:solidFill>
              <a:srgbClr val="000000"/>
            </a:solidFill>
          </p:spPr>
          <p:txBody>
            <a:bodyPr/>
            <a:lstStyle/>
            <a:p>
              <a:r>
                <a:rPr lang="en-US" dirty="0"/>
                <a:t>Customer Lifetime Value (CLV):-- Sum of the total order values per customer (top 5)</a:t>
              </a:r>
              <a:endParaRPr lang="en-IN" dirty="0"/>
            </a:p>
          </p:txBody>
        </p:sp>
        <p:sp>
          <p:nvSpPr>
            <p:cNvPr id="5" name="TextBox 5"/>
            <p:cNvSpPr txBox="1"/>
            <p:nvPr/>
          </p:nvSpPr>
          <p:spPr>
            <a:xfrm>
              <a:off x="2189984" y="376704"/>
              <a:ext cx="8421467" cy="685145"/>
            </a:xfrm>
            <a:prstGeom prst="rect">
              <a:avLst/>
            </a:prstGeom>
          </p:spPr>
          <p:txBody>
            <a:bodyPr lIns="0" tIns="0" rIns="0" bIns="0" rtlCol="0" anchor="t">
              <a:spAutoFit/>
            </a:bodyPr>
            <a:lstStyle/>
            <a:p>
              <a:pPr algn="l">
                <a:lnSpc>
                  <a:spcPts val="4200"/>
                </a:lnSpc>
              </a:pPr>
              <a:endParaRPr lang="en-US" sz="3000" dirty="0">
                <a:solidFill>
                  <a:srgbClr val="FFFFFF"/>
                </a:solidFill>
                <a:latin typeface="DM Sans"/>
                <a:ea typeface="DM Sans"/>
                <a:cs typeface="DM Sans"/>
                <a:sym typeface="DM Sans"/>
              </a:endParaRPr>
            </a:p>
          </p:txBody>
        </p:sp>
        <p:sp>
          <p:nvSpPr>
            <p:cNvPr id="6" name="Freeform 6"/>
            <p:cNvSpPr/>
            <p:nvPr/>
          </p:nvSpPr>
          <p:spPr>
            <a:xfrm>
              <a:off x="1371600" y="375520"/>
              <a:ext cx="585413" cy="745318"/>
            </a:xfrm>
            <a:custGeom>
              <a:avLst/>
              <a:gdLst/>
              <a:ahLst/>
              <a:cxnLst/>
              <a:rect l="l" t="t" r="r" b="b"/>
              <a:pathLst>
                <a:path w="585413" h="745318">
                  <a:moveTo>
                    <a:pt x="0" y="0"/>
                  </a:moveTo>
                  <a:lnTo>
                    <a:pt x="585413" y="0"/>
                  </a:lnTo>
                  <a:lnTo>
                    <a:pt x="585413" y="745318"/>
                  </a:lnTo>
                  <a:lnTo>
                    <a:pt x="0" y="74531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sp>
        <p:nvSpPr>
          <p:cNvPr id="11" name="AutoShape 11"/>
          <p:cNvSpPr/>
          <p:nvPr/>
        </p:nvSpPr>
        <p:spPr>
          <a:xfrm rot="-5400000">
            <a:off x="4005262" y="5138738"/>
            <a:ext cx="10287000" cy="0"/>
          </a:xfrm>
          <a:prstGeom prst="line">
            <a:avLst/>
          </a:prstGeom>
          <a:ln w="9525" cap="rnd">
            <a:solidFill>
              <a:srgbClr val="000000"/>
            </a:solidFill>
            <a:prstDash val="solid"/>
            <a:headEnd type="none" w="sm" len="sm"/>
            <a:tailEnd type="none" w="sm" len="sm"/>
          </a:ln>
        </p:spPr>
      </p:sp>
      <p:sp>
        <p:nvSpPr>
          <p:cNvPr id="12" name="AutoShape 12"/>
          <p:cNvSpPr/>
          <p:nvPr/>
        </p:nvSpPr>
        <p:spPr>
          <a:xfrm>
            <a:off x="9153525" y="1028700"/>
            <a:ext cx="9684388" cy="0"/>
          </a:xfrm>
          <a:prstGeom prst="line">
            <a:avLst/>
          </a:prstGeom>
          <a:ln w="9525" cap="rnd">
            <a:solidFill>
              <a:srgbClr val="000000"/>
            </a:solidFill>
            <a:prstDash val="solid"/>
            <a:headEnd type="none" w="sm" len="sm"/>
            <a:tailEnd type="none" w="sm" len="sm"/>
          </a:ln>
        </p:spPr>
      </p:sp>
      <p:sp>
        <p:nvSpPr>
          <p:cNvPr id="13" name="Freeform 13"/>
          <p:cNvSpPr/>
          <p:nvPr/>
        </p:nvSpPr>
        <p:spPr>
          <a:xfrm rot="-5400000">
            <a:off x="17422835" y="347950"/>
            <a:ext cx="362710" cy="361391"/>
          </a:xfrm>
          <a:custGeom>
            <a:avLst/>
            <a:gdLst/>
            <a:ahLst/>
            <a:cxnLst/>
            <a:rect l="l" t="t" r="r" b="b"/>
            <a:pathLst>
              <a:path w="362710" h="361391">
                <a:moveTo>
                  <a:pt x="0" y="0"/>
                </a:moveTo>
                <a:lnTo>
                  <a:pt x="362709" y="0"/>
                </a:lnTo>
                <a:lnTo>
                  <a:pt x="362709" y="361390"/>
                </a:lnTo>
                <a:lnTo>
                  <a:pt x="0" y="36139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4" name="TextBox 14"/>
          <p:cNvSpPr txBox="1"/>
          <p:nvPr/>
        </p:nvSpPr>
        <p:spPr>
          <a:xfrm>
            <a:off x="9689984" y="356243"/>
            <a:ext cx="3139207" cy="306705"/>
          </a:xfrm>
          <a:prstGeom prst="rect">
            <a:avLst/>
          </a:prstGeom>
        </p:spPr>
        <p:txBody>
          <a:bodyPr lIns="0" tIns="0" rIns="0" bIns="0" rtlCol="0" anchor="t">
            <a:spAutoFit/>
          </a:bodyPr>
          <a:lstStyle/>
          <a:p>
            <a:pPr algn="l">
              <a:lnSpc>
                <a:spcPts val="2520"/>
              </a:lnSpc>
            </a:pPr>
            <a:r>
              <a:rPr lang="en-US" sz="1800" dirty="0">
                <a:solidFill>
                  <a:srgbClr val="000000"/>
                </a:solidFill>
                <a:latin typeface="DM Sans"/>
                <a:ea typeface="DM Sans"/>
                <a:cs typeface="DM Sans"/>
                <a:sym typeface="DM Sans"/>
              </a:rPr>
              <a:t>Result:</a:t>
            </a:r>
          </a:p>
        </p:txBody>
      </p:sp>
      <p:sp>
        <p:nvSpPr>
          <p:cNvPr id="16" name="TextBox 15">
            <a:extLst>
              <a:ext uri="{FF2B5EF4-FFF2-40B4-BE49-F238E27FC236}">
                <a16:creationId xmlns:a16="http://schemas.microsoft.com/office/drawing/2014/main" id="{5F1A5D56-64A8-484E-9090-66FEBFC0B18C}"/>
              </a:ext>
            </a:extLst>
          </p:cNvPr>
          <p:cNvSpPr txBox="1"/>
          <p:nvPr/>
        </p:nvSpPr>
        <p:spPr>
          <a:xfrm>
            <a:off x="1943038" y="3338232"/>
            <a:ext cx="5715000" cy="461665"/>
          </a:xfrm>
          <a:prstGeom prst="rect">
            <a:avLst/>
          </a:prstGeom>
          <a:noFill/>
        </p:spPr>
        <p:txBody>
          <a:bodyPr wrap="square">
            <a:spAutoFit/>
          </a:bodyPr>
          <a:lstStyle/>
          <a:p>
            <a:r>
              <a:rPr lang="en-US" sz="2400" b="1" dirty="0">
                <a:solidFill>
                  <a:schemeClr val="bg1"/>
                </a:solidFill>
              </a:rPr>
              <a:t>Expensive Products Product Category wise</a:t>
            </a:r>
            <a:endParaRPr lang="en-IN" sz="2400" b="1" dirty="0">
              <a:solidFill>
                <a:schemeClr val="bg1"/>
              </a:solidFill>
            </a:endParaRPr>
          </a:p>
        </p:txBody>
      </p:sp>
      <p:sp>
        <p:nvSpPr>
          <p:cNvPr id="17" name="TextBox 16">
            <a:extLst>
              <a:ext uri="{FF2B5EF4-FFF2-40B4-BE49-F238E27FC236}">
                <a16:creationId xmlns:a16="http://schemas.microsoft.com/office/drawing/2014/main" id="{23460EC0-6922-43F7-995D-FFC000FF18F8}"/>
              </a:ext>
            </a:extLst>
          </p:cNvPr>
          <p:cNvSpPr txBox="1"/>
          <p:nvPr/>
        </p:nvSpPr>
        <p:spPr>
          <a:xfrm>
            <a:off x="838200" y="4762500"/>
            <a:ext cx="7595292" cy="830997"/>
          </a:xfrm>
          <a:prstGeom prst="rect">
            <a:avLst/>
          </a:prstGeom>
          <a:noFill/>
        </p:spPr>
        <p:txBody>
          <a:bodyPr wrap="square" rtlCol="0">
            <a:spAutoFit/>
          </a:bodyPr>
          <a:lstStyle/>
          <a:p>
            <a:pPr algn="ctr"/>
            <a:r>
              <a:rPr lang="en-US" sz="2400" b="1" dirty="0"/>
              <a:t>This query calculates expensive orders ( &gt;R$ 200)  product category wise that was ordered through </a:t>
            </a:r>
            <a:r>
              <a:rPr lang="en-US" sz="2400" b="1" dirty="0" err="1"/>
              <a:t>Olist</a:t>
            </a:r>
            <a:endParaRPr lang="en-IN" sz="2400" b="1" u="sng" dirty="0"/>
          </a:p>
        </p:txBody>
      </p:sp>
      <p:sp>
        <p:nvSpPr>
          <p:cNvPr id="19" name="TextBox 18">
            <a:extLst>
              <a:ext uri="{FF2B5EF4-FFF2-40B4-BE49-F238E27FC236}">
                <a16:creationId xmlns:a16="http://schemas.microsoft.com/office/drawing/2014/main" id="{832FC12F-74F1-4E79-B279-4D3E63AC8E99}"/>
              </a:ext>
            </a:extLst>
          </p:cNvPr>
          <p:cNvSpPr txBox="1"/>
          <p:nvPr/>
        </p:nvSpPr>
        <p:spPr>
          <a:xfrm>
            <a:off x="785812" y="5680665"/>
            <a:ext cx="7845541" cy="4616648"/>
          </a:xfrm>
          <a:prstGeom prst="rect">
            <a:avLst/>
          </a:prstGeom>
          <a:noFill/>
          <a:ln>
            <a:solidFill>
              <a:schemeClr val="tx2">
                <a:lumMod val="50000"/>
              </a:schemeClr>
            </a:solidFill>
          </a:ln>
        </p:spPr>
        <p:txBody>
          <a:bodyPr wrap="square" rtlCol="0">
            <a:spAutoFit/>
          </a:bodyPr>
          <a:lstStyle/>
          <a:p>
            <a:r>
              <a:rPr lang="en-US" sz="1400" dirty="0"/>
              <a:t>SELECT </a:t>
            </a:r>
          </a:p>
          <a:p>
            <a:r>
              <a:rPr lang="en-US" sz="1400" dirty="0"/>
              <a:t>    </a:t>
            </a:r>
            <a:r>
              <a:rPr lang="en-US" sz="1400" dirty="0" err="1"/>
              <a:t>pc.product_category_name_english</a:t>
            </a:r>
            <a:r>
              <a:rPr lang="en-US" sz="1400" dirty="0"/>
              <a:t> AS </a:t>
            </a:r>
            <a:r>
              <a:rPr lang="en-US" sz="1400" dirty="0" err="1"/>
              <a:t>product_category</a:t>
            </a:r>
            <a:r>
              <a:rPr lang="en-US" sz="1400" dirty="0"/>
              <a:t>,</a:t>
            </a:r>
          </a:p>
          <a:p>
            <a:r>
              <a:rPr lang="en-US" sz="1400" dirty="0"/>
              <a:t>    CONCAT('R$ ', ROUND(AVG(</a:t>
            </a:r>
            <a:r>
              <a:rPr lang="en-US" sz="1400" dirty="0" err="1"/>
              <a:t>op.payment_value</a:t>
            </a:r>
            <a:r>
              <a:rPr lang="en-US" sz="1400" dirty="0"/>
              <a:t>), 2)) AS </a:t>
            </a:r>
            <a:r>
              <a:rPr lang="en-US" sz="1400" dirty="0" err="1"/>
              <a:t>total_order_value</a:t>
            </a:r>
            <a:endParaRPr lang="en-US" sz="1400" dirty="0"/>
          </a:p>
          <a:p>
            <a:r>
              <a:rPr lang="en-US" sz="1400" dirty="0"/>
              <a:t>FROM </a:t>
            </a:r>
          </a:p>
          <a:p>
            <a:r>
              <a:rPr lang="en-US" sz="1400" dirty="0"/>
              <a:t>    orders o</a:t>
            </a:r>
          </a:p>
          <a:p>
            <a:r>
              <a:rPr lang="en-US" sz="1400" dirty="0"/>
              <a:t>JOIN </a:t>
            </a:r>
          </a:p>
          <a:p>
            <a:r>
              <a:rPr lang="en-US" sz="1400" dirty="0"/>
              <a:t>    customers c ON </a:t>
            </a:r>
            <a:r>
              <a:rPr lang="en-US" sz="1400" dirty="0" err="1"/>
              <a:t>o.customer_id</a:t>
            </a:r>
            <a:r>
              <a:rPr lang="en-US" sz="1400" dirty="0"/>
              <a:t> = </a:t>
            </a:r>
            <a:r>
              <a:rPr lang="en-US" sz="1400" dirty="0" err="1"/>
              <a:t>c.customer_id</a:t>
            </a:r>
            <a:endParaRPr lang="en-US" sz="1400" dirty="0"/>
          </a:p>
          <a:p>
            <a:r>
              <a:rPr lang="en-US" sz="1400" dirty="0"/>
              <a:t>JOIN </a:t>
            </a:r>
          </a:p>
          <a:p>
            <a:r>
              <a:rPr lang="en-US" sz="1400" dirty="0"/>
              <a:t>    </a:t>
            </a:r>
            <a:r>
              <a:rPr lang="en-US" sz="1400" dirty="0" err="1"/>
              <a:t>order_items</a:t>
            </a:r>
            <a:r>
              <a:rPr lang="en-US" sz="1400" dirty="0"/>
              <a:t> oi ON </a:t>
            </a:r>
            <a:r>
              <a:rPr lang="en-US" sz="1400" dirty="0" err="1"/>
              <a:t>o.order_id</a:t>
            </a:r>
            <a:r>
              <a:rPr lang="en-US" sz="1400" dirty="0"/>
              <a:t> = </a:t>
            </a:r>
            <a:r>
              <a:rPr lang="en-US" sz="1400" dirty="0" err="1"/>
              <a:t>oi.order_id</a:t>
            </a:r>
            <a:endParaRPr lang="en-US" sz="1400" dirty="0"/>
          </a:p>
          <a:p>
            <a:r>
              <a:rPr lang="en-US" sz="1400" dirty="0"/>
              <a:t>JOIN </a:t>
            </a:r>
          </a:p>
          <a:p>
            <a:r>
              <a:rPr lang="en-US" sz="1400" dirty="0"/>
              <a:t>    </a:t>
            </a:r>
            <a:r>
              <a:rPr lang="en-US" sz="1400" dirty="0" err="1"/>
              <a:t>order_payments</a:t>
            </a:r>
            <a:r>
              <a:rPr lang="en-US" sz="1400" dirty="0"/>
              <a:t> op ON </a:t>
            </a:r>
            <a:r>
              <a:rPr lang="en-US" sz="1400" dirty="0" err="1"/>
              <a:t>o.order_id</a:t>
            </a:r>
            <a:r>
              <a:rPr lang="en-US" sz="1400" dirty="0"/>
              <a:t> = </a:t>
            </a:r>
            <a:r>
              <a:rPr lang="en-US" sz="1400" dirty="0" err="1"/>
              <a:t>op.order_id</a:t>
            </a:r>
            <a:endParaRPr lang="en-US" sz="1400" dirty="0"/>
          </a:p>
          <a:p>
            <a:r>
              <a:rPr lang="en-US" sz="1400" dirty="0"/>
              <a:t>JOIN </a:t>
            </a:r>
          </a:p>
          <a:p>
            <a:r>
              <a:rPr lang="en-US" sz="1400" dirty="0"/>
              <a:t>    products p ON </a:t>
            </a:r>
            <a:r>
              <a:rPr lang="en-US" sz="1400" dirty="0" err="1"/>
              <a:t>oi.product_id</a:t>
            </a:r>
            <a:r>
              <a:rPr lang="en-US" sz="1400" dirty="0"/>
              <a:t> = </a:t>
            </a:r>
            <a:r>
              <a:rPr lang="en-US" sz="1400" dirty="0" err="1"/>
              <a:t>p.product_id</a:t>
            </a:r>
            <a:endParaRPr lang="en-US" sz="1400" dirty="0"/>
          </a:p>
          <a:p>
            <a:r>
              <a:rPr lang="en-US" sz="1400" dirty="0"/>
              <a:t>JOIN </a:t>
            </a:r>
          </a:p>
          <a:p>
            <a:r>
              <a:rPr lang="en-US" sz="1400" dirty="0"/>
              <a:t>    </a:t>
            </a:r>
            <a:r>
              <a:rPr lang="en-US" sz="1400" dirty="0" err="1"/>
              <a:t>product_category_name_translation</a:t>
            </a:r>
            <a:r>
              <a:rPr lang="en-US" sz="1400" dirty="0"/>
              <a:t> pc ON </a:t>
            </a:r>
            <a:r>
              <a:rPr lang="en-US" sz="1400" dirty="0" err="1"/>
              <a:t>pc.product_category_name</a:t>
            </a:r>
            <a:r>
              <a:rPr lang="en-US" sz="1400" dirty="0"/>
              <a:t> = </a:t>
            </a:r>
            <a:r>
              <a:rPr lang="en-US" sz="1400" dirty="0" err="1"/>
              <a:t>p.product_category_name</a:t>
            </a:r>
            <a:endParaRPr lang="en-US" sz="1400" dirty="0"/>
          </a:p>
          <a:p>
            <a:r>
              <a:rPr lang="en-US" sz="1400" dirty="0"/>
              <a:t>GROUP BY </a:t>
            </a:r>
          </a:p>
          <a:p>
            <a:r>
              <a:rPr lang="en-US" sz="1400" dirty="0"/>
              <a:t>    </a:t>
            </a:r>
            <a:r>
              <a:rPr lang="en-US" sz="1400" dirty="0" err="1"/>
              <a:t>pc.product_category_name</a:t>
            </a:r>
            <a:endParaRPr lang="en-US" sz="1400" dirty="0"/>
          </a:p>
          <a:p>
            <a:r>
              <a:rPr lang="en-US" sz="1400" dirty="0"/>
              <a:t>HAVING </a:t>
            </a:r>
          </a:p>
          <a:p>
            <a:r>
              <a:rPr lang="en-US" sz="1400" dirty="0"/>
              <a:t>    AVG(</a:t>
            </a:r>
            <a:r>
              <a:rPr lang="en-US" sz="1400" dirty="0" err="1"/>
              <a:t>op.payment_value</a:t>
            </a:r>
            <a:r>
              <a:rPr lang="en-US" sz="1400" dirty="0"/>
              <a:t>) &gt; 200</a:t>
            </a:r>
          </a:p>
          <a:p>
            <a:r>
              <a:rPr lang="en-US" sz="1400" dirty="0"/>
              <a:t>ORDER BY </a:t>
            </a:r>
          </a:p>
          <a:p>
            <a:r>
              <a:rPr lang="en-US" sz="1400" dirty="0"/>
              <a:t>    AVG(</a:t>
            </a:r>
            <a:r>
              <a:rPr lang="en-US" sz="1400" dirty="0" err="1"/>
              <a:t>op.payment_value</a:t>
            </a:r>
            <a:r>
              <a:rPr lang="en-US" sz="1400" dirty="0"/>
              <a:t>) DESC;</a:t>
            </a:r>
          </a:p>
        </p:txBody>
      </p:sp>
      <p:sp>
        <p:nvSpPr>
          <p:cNvPr id="10" name="TextBox 9">
            <a:extLst>
              <a:ext uri="{FF2B5EF4-FFF2-40B4-BE49-F238E27FC236}">
                <a16:creationId xmlns:a16="http://schemas.microsoft.com/office/drawing/2014/main" id="{BD112824-8120-4AA8-BC0D-AFF82AE862D0}"/>
              </a:ext>
            </a:extLst>
          </p:cNvPr>
          <p:cNvSpPr txBox="1"/>
          <p:nvPr/>
        </p:nvSpPr>
        <p:spPr>
          <a:xfrm>
            <a:off x="10338938" y="9791701"/>
            <a:ext cx="6806062" cy="369332"/>
          </a:xfrm>
          <a:prstGeom prst="rect">
            <a:avLst/>
          </a:prstGeom>
          <a:noFill/>
        </p:spPr>
        <p:txBody>
          <a:bodyPr wrap="square" rtlCol="0">
            <a:spAutoFit/>
          </a:bodyPr>
          <a:lstStyle/>
          <a:p>
            <a:pPr algn="ctr"/>
            <a:r>
              <a:rPr lang="en-US" b="1" dirty="0"/>
              <a:t>*Note: Only a portion of the table is shown.</a:t>
            </a:r>
            <a:endParaRPr lang="en-IN" b="1" dirty="0"/>
          </a:p>
        </p:txBody>
      </p:sp>
      <p:pic>
        <p:nvPicPr>
          <p:cNvPr id="9" name="Picture 8">
            <a:extLst>
              <a:ext uri="{FF2B5EF4-FFF2-40B4-BE49-F238E27FC236}">
                <a16:creationId xmlns:a16="http://schemas.microsoft.com/office/drawing/2014/main" id="{1A5EE338-386A-4FB5-862C-635F4CCB3CA1}"/>
              </a:ext>
            </a:extLst>
          </p:cNvPr>
          <p:cNvPicPr>
            <a:picLocks noChangeAspect="1"/>
          </p:cNvPicPr>
          <p:nvPr/>
        </p:nvPicPr>
        <p:blipFill rotWithShape="1">
          <a:blip r:embed="rId6"/>
          <a:srcRect l="19583" t="47155" r="52933" b="7966"/>
          <a:stretch/>
        </p:blipFill>
        <p:spPr>
          <a:xfrm>
            <a:off x="9864033" y="2307852"/>
            <a:ext cx="7154158" cy="6571290"/>
          </a:xfrm>
          <a:prstGeom prst="rect">
            <a:avLst/>
          </a:prstGeom>
        </p:spPr>
      </p:pic>
    </p:spTree>
    <p:extLst>
      <p:ext uri="{BB962C8B-B14F-4D97-AF65-F5344CB8AC3E}">
        <p14:creationId xmlns:p14="http://schemas.microsoft.com/office/powerpoint/2010/main" val="44553706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1176321"/>
            <a:ext cx="8340007" cy="2462213"/>
          </a:xfrm>
          <a:prstGeom prst="rect">
            <a:avLst/>
          </a:prstGeom>
        </p:spPr>
        <p:txBody>
          <a:bodyPr lIns="0" tIns="0" rIns="0" bIns="0" rtlCol="0" anchor="t">
            <a:spAutoFit/>
          </a:bodyPr>
          <a:lstStyle/>
          <a:p>
            <a:pPr algn="ctr">
              <a:lnSpc>
                <a:spcPts val="9600"/>
              </a:lnSpc>
            </a:pPr>
            <a:r>
              <a:rPr lang="en-US" sz="8000" spc="-320" dirty="0">
                <a:solidFill>
                  <a:srgbClr val="000000"/>
                </a:solidFill>
                <a:latin typeface="Russo One"/>
                <a:ea typeface="Russo One"/>
                <a:cs typeface="Russo One"/>
                <a:sym typeface="Russo One"/>
              </a:rPr>
              <a:t>Products</a:t>
            </a:r>
          </a:p>
          <a:p>
            <a:pPr algn="ctr">
              <a:lnSpc>
                <a:spcPts val="9600"/>
              </a:lnSpc>
            </a:pPr>
            <a:r>
              <a:rPr lang="en-US" sz="8000" spc="-320" dirty="0">
                <a:solidFill>
                  <a:srgbClr val="000000"/>
                </a:solidFill>
                <a:latin typeface="Russo One"/>
                <a:ea typeface="Russo One"/>
                <a:cs typeface="Russo One"/>
                <a:sym typeface="Russo One"/>
              </a:rPr>
              <a:t> Insights</a:t>
            </a:r>
          </a:p>
        </p:txBody>
      </p:sp>
      <p:grpSp>
        <p:nvGrpSpPr>
          <p:cNvPr id="5" name="Group 5"/>
          <p:cNvGrpSpPr/>
          <p:nvPr/>
        </p:nvGrpSpPr>
        <p:grpSpPr>
          <a:xfrm>
            <a:off x="11582400" y="809974"/>
            <a:ext cx="5253921" cy="2036233"/>
            <a:chOff x="0" y="-76200"/>
            <a:chExt cx="5770477" cy="2714976"/>
          </a:xfrm>
        </p:grpSpPr>
        <p:sp>
          <p:nvSpPr>
            <p:cNvPr id="6" name="TextBox 6"/>
            <p:cNvSpPr txBox="1"/>
            <p:nvPr/>
          </p:nvSpPr>
          <p:spPr>
            <a:xfrm>
              <a:off x="0" y="858033"/>
              <a:ext cx="5770477" cy="1780743"/>
            </a:xfrm>
            <a:prstGeom prst="rect">
              <a:avLst/>
            </a:prstGeom>
          </p:spPr>
          <p:txBody>
            <a:bodyPr lIns="0" tIns="0" rIns="0" bIns="0" rtlCol="0" anchor="t">
              <a:spAutoFit/>
            </a:bodyPr>
            <a:lstStyle/>
            <a:p>
              <a:pPr algn="l">
                <a:lnSpc>
                  <a:spcPts val="3600"/>
                </a:lnSpc>
              </a:pPr>
              <a:r>
                <a:rPr lang="en-US" b="1" dirty="0">
                  <a:solidFill>
                    <a:srgbClr val="000000"/>
                  </a:solidFill>
                  <a:latin typeface="DM Sans"/>
                  <a:ea typeface="DM Sans"/>
                  <a:cs typeface="DM Sans"/>
                  <a:sym typeface="DM Sans"/>
                  <a:hlinkClick r:id="rId2" tooltip="https://docs.google.com/spreadsheets/d/1DUF2isFWsqVSYhbaACYtbgcLi_YjDqpE3GLQIVgkKQg/edit#gid=69851113"/>
                </a:rPr>
                <a:t>Successfully identified top selling products , products with top average ratings and worst products by return rate.</a:t>
              </a:r>
            </a:p>
          </p:txBody>
        </p:sp>
        <p:sp>
          <p:nvSpPr>
            <p:cNvPr id="7" name="TextBox 7"/>
            <p:cNvSpPr txBox="1"/>
            <p:nvPr/>
          </p:nvSpPr>
          <p:spPr>
            <a:xfrm>
              <a:off x="0" y="-76200"/>
              <a:ext cx="5770477" cy="578877"/>
            </a:xfrm>
            <a:prstGeom prst="rect">
              <a:avLst/>
            </a:prstGeom>
          </p:spPr>
          <p:txBody>
            <a:bodyPr lIns="0" tIns="0" rIns="0" bIns="0" rtlCol="0" anchor="t">
              <a:spAutoFit/>
            </a:bodyPr>
            <a:lstStyle/>
            <a:p>
              <a:pPr algn="l">
                <a:lnSpc>
                  <a:spcPts val="3600"/>
                </a:lnSpc>
              </a:pPr>
              <a:r>
                <a:rPr lang="en-US" sz="2400" b="1" dirty="0">
                  <a:solidFill>
                    <a:srgbClr val="FF0000"/>
                  </a:solidFill>
                  <a:latin typeface="DM Sans Bold"/>
                  <a:ea typeface="DM Sans Bold"/>
                  <a:cs typeface="DM Sans Bold"/>
                  <a:sym typeface="DM Sans Bold"/>
                  <a:hlinkClick r:id="rId2" tooltip="https://docs.google.com/spreadsheets/d/1DUF2isFWsqVSYhbaACYtbgcLi_YjDqpE3GLQIVgkKQg/edit#gid=69851113">
                    <a:extLst>
                      <a:ext uri="{A12FA001-AC4F-418D-AE19-62706E023703}">
                        <ahyp:hlinkClr xmlns:ahyp="http://schemas.microsoft.com/office/drawing/2018/hyperlinkcolor" val="tx"/>
                      </a:ext>
                    </a:extLst>
                  </a:hlinkClick>
                </a:rPr>
                <a:t>Total products metrics</a:t>
              </a:r>
            </a:p>
          </p:txBody>
        </p:sp>
      </p:grpSp>
      <p:grpSp>
        <p:nvGrpSpPr>
          <p:cNvPr id="8" name="Group 8"/>
          <p:cNvGrpSpPr/>
          <p:nvPr/>
        </p:nvGrpSpPr>
        <p:grpSpPr>
          <a:xfrm>
            <a:off x="11515945" y="7094716"/>
            <a:ext cx="5386830" cy="1667422"/>
            <a:chOff x="71187" y="-323161"/>
            <a:chExt cx="5770477" cy="2223228"/>
          </a:xfrm>
        </p:grpSpPr>
        <p:sp>
          <p:nvSpPr>
            <p:cNvPr id="9" name="TextBox 9"/>
            <p:cNvSpPr txBox="1"/>
            <p:nvPr/>
          </p:nvSpPr>
          <p:spPr>
            <a:xfrm>
              <a:off x="71187" y="734876"/>
              <a:ext cx="5770477" cy="1165191"/>
            </a:xfrm>
            <a:prstGeom prst="rect">
              <a:avLst/>
            </a:prstGeom>
          </p:spPr>
          <p:txBody>
            <a:bodyPr lIns="0" tIns="0" rIns="0" bIns="0" rtlCol="0" anchor="t">
              <a:spAutoFit/>
            </a:bodyPr>
            <a:lstStyle/>
            <a:p>
              <a:pPr algn="l">
                <a:lnSpc>
                  <a:spcPts val="3600"/>
                </a:lnSpc>
              </a:pPr>
              <a:r>
                <a:rPr lang="en-US" b="1" dirty="0" err="1">
                  <a:solidFill>
                    <a:srgbClr val="000000"/>
                  </a:solidFill>
                  <a:latin typeface="DM Sans"/>
                  <a:ea typeface="DM Sans"/>
                  <a:cs typeface="DM Sans"/>
                  <a:sym typeface="DM Sans"/>
                  <a:hlinkClick r:id="rId2" tooltip="https://docs.google.com/spreadsheets/d/1DUF2isFWsqVSYhbaACYtbgcLi_YjDqpE3GLQIVgkKQg/edit#gid=69851113"/>
                </a:rPr>
                <a:t>Succefully</a:t>
              </a:r>
              <a:r>
                <a:rPr lang="en-US" b="1" dirty="0">
                  <a:solidFill>
                    <a:srgbClr val="000000"/>
                  </a:solidFill>
                  <a:latin typeface="DM Sans"/>
                  <a:ea typeface="DM Sans"/>
                  <a:cs typeface="DM Sans"/>
                  <a:sym typeface="DM Sans"/>
                  <a:hlinkClick r:id="rId2" tooltip="https://docs.google.com/spreadsheets/d/1DUF2isFWsqVSYhbaACYtbgcLi_YjDqpE3GLQIVgkKQg/edit#gid=69851113"/>
                </a:rPr>
                <a:t> identified top expensive products listed on </a:t>
              </a:r>
              <a:r>
                <a:rPr lang="en-US" b="1" dirty="0" err="1">
                  <a:solidFill>
                    <a:srgbClr val="000000"/>
                  </a:solidFill>
                  <a:latin typeface="DM Sans"/>
                  <a:ea typeface="DM Sans"/>
                  <a:cs typeface="DM Sans"/>
                  <a:sym typeface="DM Sans"/>
                  <a:hlinkClick r:id="rId2" tooltip="https://docs.google.com/spreadsheets/d/1DUF2isFWsqVSYhbaACYtbgcLi_YjDqpE3GLQIVgkKQg/edit#gid=69851113"/>
                </a:rPr>
                <a:t>Olist</a:t>
              </a:r>
              <a:r>
                <a:rPr lang="en-US" b="1" dirty="0">
                  <a:solidFill>
                    <a:srgbClr val="000000"/>
                  </a:solidFill>
                  <a:latin typeface="DM Sans"/>
                  <a:ea typeface="DM Sans"/>
                  <a:cs typeface="DM Sans"/>
                  <a:sym typeface="DM Sans"/>
                  <a:hlinkClick r:id="rId2" tooltip="https://docs.google.com/spreadsheets/d/1DUF2isFWsqVSYhbaACYtbgcLi_YjDqpE3GLQIVgkKQg/edit#gid=69851113"/>
                </a:rPr>
                <a:t>. Computers top the chart.</a:t>
              </a:r>
            </a:p>
          </p:txBody>
        </p:sp>
        <p:sp>
          <p:nvSpPr>
            <p:cNvPr id="10" name="TextBox 10"/>
            <p:cNvSpPr txBox="1"/>
            <p:nvPr/>
          </p:nvSpPr>
          <p:spPr>
            <a:xfrm>
              <a:off x="71187" y="-323161"/>
              <a:ext cx="5770477" cy="578877"/>
            </a:xfrm>
            <a:prstGeom prst="rect">
              <a:avLst/>
            </a:prstGeom>
          </p:spPr>
          <p:txBody>
            <a:bodyPr lIns="0" tIns="0" rIns="0" bIns="0" rtlCol="0" anchor="t">
              <a:spAutoFit/>
            </a:bodyPr>
            <a:lstStyle/>
            <a:p>
              <a:pPr algn="l">
                <a:lnSpc>
                  <a:spcPts val="3600"/>
                </a:lnSpc>
              </a:pPr>
              <a:r>
                <a:rPr lang="en-US" sz="2400" b="1" dirty="0">
                  <a:solidFill>
                    <a:srgbClr val="FF0000"/>
                  </a:solidFill>
                  <a:latin typeface="DM Sans Bold"/>
                  <a:ea typeface="DM Sans Bold"/>
                  <a:cs typeface="DM Sans Bold"/>
                  <a:sym typeface="DM Sans Bold"/>
                  <a:hlinkClick r:id="rId2" tooltip="https://docs.google.com/spreadsheets/d/1DUF2isFWsqVSYhbaACYtbgcLi_YjDqpE3GLQIVgkKQg/edit#gid=69851113">
                    <a:extLst>
                      <a:ext uri="{A12FA001-AC4F-418D-AE19-62706E023703}">
                        <ahyp:hlinkClr xmlns:ahyp="http://schemas.microsoft.com/office/drawing/2018/hyperlinkcolor" val="tx"/>
                      </a:ext>
                    </a:extLst>
                  </a:hlinkClick>
                </a:rPr>
                <a:t>Expensive products listed on </a:t>
              </a:r>
              <a:r>
                <a:rPr lang="en-US" sz="2400" b="1" dirty="0" err="1">
                  <a:solidFill>
                    <a:srgbClr val="FF0000"/>
                  </a:solidFill>
                  <a:latin typeface="DM Sans Bold"/>
                  <a:ea typeface="DM Sans Bold"/>
                  <a:cs typeface="DM Sans Bold"/>
                  <a:sym typeface="DM Sans Bold"/>
                  <a:hlinkClick r:id="rId2" tooltip="https://docs.google.com/spreadsheets/d/1DUF2isFWsqVSYhbaACYtbgcLi_YjDqpE3GLQIVgkKQg/edit#gid=69851113">
                    <a:extLst>
                      <a:ext uri="{A12FA001-AC4F-418D-AE19-62706E023703}">
                        <ahyp:hlinkClr xmlns:ahyp="http://schemas.microsoft.com/office/drawing/2018/hyperlinkcolor" val="tx"/>
                      </a:ext>
                    </a:extLst>
                  </a:hlinkClick>
                </a:rPr>
                <a:t>Olist</a:t>
              </a:r>
              <a:endParaRPr lang="en-US" sz="2400" b="1" dirty="0">
                <a:solidFill>
                  <a:srgbClr val="FF0000"/>
                </a:solidFill>
                <a:latin typeface="DM Sans Bold"/>
                <a:ea typeface="DM Sans Bold"/>
                <a:cs typeface="DM Sans Bold"/>
                <a:sym typeface="DM Sans Bold"/>
                <a:hlinkClick r:id="rId2" tooltip="https://docs.google.com/spreadsheets/d/1DUF2isFWsqVSYhbaACYtbgcLi_YjDqpE3GLQIVgkKQg/edit#gid=69851113">
                  <a:extLst>
                    <a:ext uri="{A12FA001-AC4F-418D-AE19-62706E023703}">
                      <ahyp:hlinkClr xmlns:ahyp="http://schemas.microsoft.com/office/drawing/2018/hyperlinkcolor" val="tx"/>
                    </a:ext>
                  </a:extLst>
                </a:hlinkClick>
              </a:endParaRPr>
            </a:p>
          </p:txBody>
        </p:sp>
      </p:grpSp>
      <p:grpSp>
        <p:nvGrpSpPr>
          <p:cNvPr id="11" name="Group 11"/>
          <p:cNvGrpSpPr/>
          <p:nvPr/>
        </p:nvGrpSpPr>
        <p:grpSpPr>
          <a:xfrm>
            <a:off x="11582400" y="3815267"/>
            <a:ext cx="5287258" cy="2890088"/>
            <a:chOff x="0" y="-328893"/>
            <a:chExt cx="5807092" cy="3853450"/>
          </a:xfrm>
        </p:grpSpPr>
        <p:sp>
          <p:nvSpPr>
            <p:cNvPr id="12" name="TextBox 12"/>
            <p:cNvSpPr txBox="1"/>
            <p:nvPr/>
          </p:nvSpPr>
          <p:spPr>
            <a:xfrm>
              <a:off x="36615" y="512707"/>
              <a:ext cx="5770477" cy="3011850"/>
            </a:xfrm>
            <a:prstGeom prst="rect">
              <a:avLst/>
            </a:prstGeom>
          </p:spPr>
          <p:txBody>
            <a:bodyPr lIns="0" tIns="0" rIns="0" bIns="0" rtlCol="0" anchor="t">
              <a:spAutoFit/>
            </a:bodyPr>
            <a:lstStyle/>
            <a:p>
              <a:pPr algn="l">
                <a:lnSpc>
                  <a:spcPts val="3600"/>
                </a:lnSpc>
              </a:pPr>
              <a:r>
                <a:rPr lang="en-US" b="1" dirty="0">
                  <a:solidFill>
                    <a:srgbClr val="000000"/>
                  </a:solidFill>
                  <a:latin typeface="DM Sans"/>
                  <a:ea typeface="DM Sans"/>
                  <a:cs typeface="DM Sans"/>
                  <a:sym typeface="DM Sans"/>
                  <a:hlinkClick r:id="rId2" tooltip="https://docs.google.com/spreadsheets/d/1DUF2isFWsqVSYhbaACYtbgcLi_YjDqpE3GLQIVgkKQg/edit#gid=69851113"/>
                </a:rPr>
                <a:t>Identified total orders by product categories which generated highest revenues for </a:t>
              </a:r>
              <a:r>
                <a:rPr lang="en-US" b="1" dirty="0" err="1">
                  <a:solidFill>
                    <a:srgbClr val="000000"/>
                  </a:solidFill>
                  <a:latin typeface="DM Sans"/>
                  <a:ea typeface="DM Sans"/>
                  <a:cs typeface="DM Sans"/>
                  <a:sym typeface="DM Sans"/>
                  <a:hlinkClick r:id="rId2" tooltip="https://docs.google.com/spreadsheets/d/1DUF2isFWsqVSYhbaACYtbgcLi_YjDqpE3GLQIVgkKQg/edit#gid=69851113"/>
                </a:rPr>
                <a:t>Olist</a:t>
              </a:r>
              <a:r>
                <a:rPr lang="en-US" b="1" dirty="0">
                  <a:solidFill>
                    <a:srgbClr val="000000"/>
                  </a:solidFill>
                  <a:latin typeface="DM Sans"/>
                  <a:ea typeface="DM Sans"/>
                  <a:cs typeface="DM Sans"/>
                  <a:sym typeface="DM Sans"/>
                  <a:hlinkClick r:id="rId2" tooltip="https://docs.google.com/spreadsheets/d/1DUF2isFWsqVSYhbaACYtbgcLi_YjDqpE3GLQIVgkKQg/edit#gid=69851113"/>
                </a:rPr>
                <a:t>.</a:t>
              </a:r>
            </a:p>
            <a:p>
              <a:pPr algn="l">
                <a:lnSpc>
                  <a:spcPts val="3600"/>
                </a:lnSpc>
              </a:pPr>
              <a:r>
                <a:rPr lang="en-US" b="1" dirty="0" err="1">
                  <a:solidFill>
                    <a:srgbClr val="000000"/>
                  </a:solidFill>
                  <a:latin typeface="DM Sans"/>
                  <a:ea typeface="DM Sans"/>
                  <a:cs typeface="DM Sans"/>
                  <a:sym typeface="DM Sans"/>
                  <a:hlinkClick r:id="rId2" tooltip="https://docs.google.com/spreadsheets/d/1DUF2isFWsqVSYhbaACYtbgcLi_YjDqpE3GLQIVgkKQg/edit#gid=69851113"/>
                </a:rPr>
                <a:t>Bed_bath</a:t>
              </a:r>
              <a:r>
                <a:rPr lang="en-US" b="1" dirty="0">
                  <a:solidFill>
                    <a:srgbClr val="000000"/>
                  </a:solidFill>
                  <a:latin typeface="DM Sans"/>
                  <a:ea typeface="DM Sans"/>
                  <a:cs typeface="DM Sans"/>
                  <a:sym typeface="DM Sans"/>
                  <a:hlinkClick r:id="rId2" tooltip="https://docs.google.com/spreadsheets/d/1DUF2isFWsqVSYhbaACYtbgcLi_YjDqpE3GLQIVgkKQg/edit#gid=69851113"/>
                </a:rPr>
                <a:t> tables , health and beauty care, Computer accessories, decorative </a:t>
              </a:r>
              <a:r>
                <a:rPr lang="en-US" b="1" dirty="0" err="1">
                  <a:solidFill>
                    <a:srgbClr val="000000"/>
                  </a:solidFill>
                  <a:latin typeface="DM Sans"/>
                  <a:ea typeface="DM Sans"/>
                  <a:cs typeface="DM Sans"/>
                  <a:sym typeface="DM Sans"/>
                  <a:hlinkClick r:id="rId2" tooltip="https://docs.google.com/spreadsheets/d/1DUF2isFWsqVSYhbaACYtbgcLi_YjDqpE3GLQIVgkKQg/edit#gid=69851113"/>
                </a:rPr>
                <a:t>furnitures</a:t>
              </a:r>
              <a:r>
                <a:rPr lang="en-US" b="1" dirty="0">
                  <a:solidFill>
                    <a:srgbClr val="000000"/>
                  </a:solidFill>
                  <a:latin typeface="DM Sans"/>
                  <a:ea typeface="DM Sans"/>
                  <a:cs typeface="DM Sans"/>
                  <a:sym typeface="DM Sans"/>
                  <a:hlinkClick r:id="rId2" tooltip="https://docs.google.com/spreadsheets/d/1DUF2isFWsqVSYhbaACYtbgcLi_YjDqpE3GLQIVgkKQg/edit#gid=69851113"/>
                </a:rPr>
                <a:t> and</a:t>
              </a:r>
            </a:p>
            <a:p>
              <a:pPr algn="l">
                <a:lnSpc>
                  <a:spcPts val="3600"/>
                </a:lnSpc>
              </a:pPr>
              <a:r>
                <a:rPr lang="en-US" b="1" dirty="0">
                  <a:solidFill>
                    <a:srgbClr val="000000"/>
                  </a:solidFill>
                  <a:latin typeface="DM Sans"/>
                  <a:ea typeface="DM Sans"/>
                  <a:cs typeface="DM Sans"/>
                  <a:sym typeface="DM Sans"/>
                  <a:hlinkClick r:id="rId2" tooltip="https://docs.google.com/spreadsheets/d/1DUF2isFWsqVSYhbaACYtbgcLi_YjDqpE3GLQIVgkKQg/edit#gid=69851113"/>
                </a:rPr>
                <a:t> watches are </a:t>
              </a:r>
              <a:r>
                <a:rPr lang="en-US" b="1" dirty="0" err="1">
                  <a:solidFill>
                    <a:srgbClr val="000000"/>
                  </a:solidFill>
                  <a:latin typeface="DM Sans"/>
                  <a:ea typeface="DM Sans"/>
                  <a:cs typeface="DM Sans"/>
                  <a:sym typeface="DM Sans"/>
                  <a:hlinkClick r:id="rId2" tooltip="https://docs.google.com/spreadsheets/d/1DUF2isFWsqVSYhbaACYtbgcLi_YjDqpE3GLQIVgkKQg/edit#gid=69851113"/>
                </a:rPr>
                <a:t>qamong</a:t>
              </a:r>
              <a:r>
                <a:rPr lang="en-US" b="1" dirty="0">
                  <a:solidFill>
                    <a:srgbClr val="000000"/>
                  </a:solidFill>
                  <a:latin typeface="DM Sans"/>
                  <a:ea typeface="DM Sans"/>
                  <a:cs typeface="DM Sans"/>
                  <a:sym typeface="DM Sans"/>
                  <a:hlinkClick r:id="rId2" tooltip="https://docs.google.com/spreadsheets/d/1DUF2isFWsqVSYhbaACYtbgcLi_YjDqpE3GLQIVgkKQg/edit#gid=69851113"/>
                </a:rPr>
                <a:t> the top 5.</a:t>
              </a:r>
            </a:p>
          </p:txBody>
        </p:sp>
        <p:sp>
          <p:nvSpPr>
            <p:cNvPr id="13" name="TextBox 13"/>
            <p:cNvSpPr txBox="1"/>
            <p:nvPr/>
          </p:nvSpPr>
          <p:spPr>
            <a:xfrm>
              <a:off x="0" y="-328893"/>
              <a:ext cx="5770477" cy="578877"/>
            </a:xfrm>
            <a:prstGeom prst="rect">
              <a:avLst/>
            </a:prstGeom>
          </p:spPr>
          <p:txBody>
            <a:bodyPr lIns="0" tIns="0" rIns="0" bIns="0" rtlCol="0" anchor="t">
              <a:spAutoFit/>
            </a:bodyPr>
            <a:lstStyle/>
            <a:p>
              <a:pPr algn="l">
                <a:lnSpc>
                  <a:spcPts val="3600"/>
                </a:lnSpc>
              </a:pPr>
              <a:r>
                <a:rPr lang="en-US" sz="2400" b="1" dirty="0">
                  <a:solidFill>
                    <a:srgbClr val="FF0000"/>
                  </a:solidFill>
                  <a:latin typeface="DM Sans Bold"/>
                  <a:ea typeface="DM Sans Bold"/>
                  <a:cs typeface="DM Sans Bold"/>
                  <a:sym typeface="DM Sans Bold"/>
                  <a:hlinkClick r:id="rId2" tooltip="https://docs.google.com/spreadsheets/d/1DUF2isFWsqVSYhbaACYtbgcLi_YjDqpE3GLQIVgkKQg/edit#gid=69851113">
                    <a:extLst>
                      <a:ext uri="{A12FA001-AC4F-418D-AE19-62706E023703}">
                        <ahyp:hlinkClr xmlns:ahyp="http://schemas.microsoft.com/office/drawing/2018/hyperlinkcolor" val="tx"/>
                      </a:ext>
                    </a:extLst>
                  </a:hlinkClick>
                </a:rPr>
                <a:t>High value orders category wise</a:t>
              </a:r>
            </a:p>
          </p:txBody>
        </p:sp>
      </p:grpSp>
      <p:sp>
        <p:nvSpPr>
          <p:cNvPr id="14" name="AutoShape 14"/>
          <p:cNvSpPr/>
          <p:nvPr/>
        </p:nvSpPr>
        <p:spPr>
          <a:xfrm rot="-5400000">
            <a:off x="5161264" y="5138738"/>
            <a:ext cx="10287000" cy="0"/>
          </a:xfrm>
          <a:prstGeom prst="line">
            <a:avLst/>
          </a:prstGeom>
          <a:ln w="9525" cap="rnd">
            <a:solidFill>
              <a:srgbClr val="000000"/>
            </a:solidFill>
            <a:prstDash val="solid"/>
            <a:headEnd type="none" w="sm" len="sm"/>
            <a:tailEnd type="none" w="sm" len="sm"/>
          </a:ln>
        </p:spPr>
      </p:sp>
      <p:sp>
        <p:nvSpPr>
          <p:cNvPr id="15" name="AutoShape 15"/>
          <p:cNvSpPr/>
          <p:nvPr/>
        </p:nvSpPr>
        <p:spPr>
          <a:xfrm flipV="1">
            <a:off x="0" y="4882408"/>
            <a:ext cx="10300002" cy="9525"/>
          </a:xfrm>
          <a:prstGeom prst="line">
            <a:avLst/>
          </a:prstGeom>
          <a:ln w="9525" cap="rnd">
            <a:solidFill>
              <a:srgbClr val="000000"/>
            </a:solidFill>
            <a:prstDash val="solid"/>
            <a:headEnd type="none" w="sm" len="sm"/>
            <a:tailEnd type="none" w="sm" len="sm"/>
          </a:ln>
        </p:spPr>
      </p:sp>
      <p:sp>
        <p:nvSpPr>
          <p:cNvPr id="16" name="AutoShape 16"/>
          <p:cNvSpPr/>
          <p:nvPr/>
        </p:nvSpPr>
        <p:spPr>
          <a:xfrm>
            <a:off x="10309526" y="3425825"/>
            <a:ext cx="8216890" cy="0"/>
          </a:xfrm>
          <a:prstGeom prst="line">
            <a:avLst/>
          </a:prstGeom>
          <a:ln w="9525" cap="rnd">
            <a:solidFill>
              <a:srgbClr val="000000"/>
            </a:solidFill>
            <a:prstDash val="solid"/>
            <a:headEnd type="none" w="sm" len="sm"/>
            <a:tailEnd type="none" w="sm" len="sm"/>
          </a:ln>
        </p:spPr>
      </p:sp>
      <p:sp>
        <p:nvSpPr>
          <p:cNvPr id="17" name="AutoShape 17"/>
          <p:cNvSpPr/>
          <p:nvPr/>
        </p:nvSpPr>
        <p:spPr>
          <a:xfrm>
            <a:off x="10309526" y="6851650"/>
            <a:ext cx="8216890" cy="0"/>
          </a:xfrm>
          <a:prstGeom prst="line">
            <a:avLst/>
          </a:prstGeom>
          <a:ln w="9525" cap="rnd">
            <a:solidFill>
              <a:srgbClr val="000000"/>
            </a:solidFill>
            <a:prstDash val="solid"/>
            <a:headEnd type="none" w="sm" len="sm"/>
            <a:tailEnd type="none" w="sm" len="sm"/>
          </a:ln>
        </p:spPr>
      </p:sp>
      <p:sp>
        <p:nvSpPr>
          <p:cNvPr id="18" name="Freeform 18"/>
          <p:cNvSpPr/>
          <p:nvPr/>
        </p:nvSpPr>
        <p:spPr>
          <a:xfrm>
            <a:off x="10711444" y="735589"/>
            <a:ext cx="631123" cy="582928"/>
          </a:xfrm>
          <a:custGeom>
            <a:avLst/>
            <a:gdLst/>
            <a:ahLst/>
            <a:cxnLst/>
            <a:rect l="l" t="t" r="r" b="b"/>
            <a:pathLst>
              <a:path w="631123" h="582928">
                <a:moveTo>
                  <a:pt x="0" y="0"/>
                </a:moveTo>
                <a:lnTo>
                  <a:pt x="631123" y="0"/>
                </a:lnTo>
                <a:lnTo>
                  <a:pt x="631123" y="582928"/>
                </a:lnTo>
                <a:lnTo>
                  <a:pt x="0" y="58292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9" name="Freeform 19"/>
          <p:cNvSpPr/>
          <p:nvPr/>
        </p:nvSpPr>
        <p:spPr>
          <a:xfrm>
            <a:off x="10818368" y="4263073"/>
            <a:ext cx="631123" cy="582928"/>
          </a:xfrm>
          <a:custGeom>
            <a:avLst/>
            <a:gdLst/>
            <a:ahLst/>
            <a:cxnLst/>
            <a:rect l="l" t="t" r="r" b="b"/>
            <a:pathLst>
              <a:path w="631123" h="582928">
                <a:moveTo>
                  <a:pt x="0" y="0"/>
                </a:moveTo>
                <a:lnTo>
                  <a:pt x="631123" y="0"/>
                </a:lnTo>
                <a:lnTo>
                  <a:pt x="631123" y="582928"/>
                </a:lnTo>
                <a:lnTo>
                  <a:pt x="0" y="58292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20" name="Freeform 20"/>
          <p:cNvSpPr/>
          <p:nvPr/>
        </p:nvSpPr>
        <p:spPr>
          <a:xfrm>
            <a:off x="10711444" y="7596780"/>
            <a:ext cx="631123" cy="582928"/>
          </a:xfrm>
          <a:custGeom>
            <a:avLst/>
            <a:gdLst/>
            <a:ahLst/>
            <a:cxnLst/>
            <a:rect l="l" t="t" r="r" b="b"/>
            <a:pathLst>
              <a:path w="631123" h="582928">
                <a:moveTo>
                  <a:pt x="0" y="0"/>
                </a:moveTo>
                <a:lnTo>
                  <a:pt x="631123" y="0"/>
                </a:lnTo>
                <a:lnTo>
                  <a:pt x="631123" y="582928"/>
                </a:lnTo>
                <a:lnTo>
                  <a:pt x="0" y="58292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pic>
        <p:nvPicPr>
          <p:cNvPr id="4098" name="Picture 2" descr="Largest Consumer Survey of Its Kind Reveals Most Innovative Products of 2016">
            <a:extLst>
              <a:ext uri="{FF2B5EF4-FFF2-40B4-BE49-F238E27FC236}">
                <a16:creationId xmlns:a16="http://schemas.microsoft.com/office/drawing/2014/main" id="{8597C722-DC9B-4D9D-9828-474E6DA3E916}"/>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09600" y="5039292"/>
            <a:ext cx="8898320" cy="51149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351721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261006" y="1903881"/>
            <a:ext cx="10228395" cy="1137106"/>
          </a:xfrm>
          <a:prstGeom prst="rect">
            <a:avLst/>
          </a:prstGeom>
        </p:spPr>
        <p:txBody>
          <a:bodyPr lIns="0" tIns="0" rIns="0" bIns="0" rtlCol="0" anchor="t">
            <a:spAutoFit/>
          </a:bodyPr>
          <a:lstStyle/>
          <a:p>
            <a:pPr algn="ctr">
              <a:lnSpc>
                <a:spcPts val="9600"/>
              </a:lnSpc>
            </a:pPr>
            <a:r>
              <a:rPr lang="en-US" sz="6000" spc="-320" dirty="0">
                <a:solidFill>
                  <a:srgbClr val="000000"/>
                </a:solidFill>
                <a:latin typeface="Russo One"/>
                <a:ea typeface="Russo One"/>
                <a:cs typeface="Russo One"/>
                <a:sym typeface="Russo One"/>
              </a:rPr>
              <a:t>Introduction</a:t>
            </a:r>
          </a:p>
        </p:txBody>
      </p:sp>
      <p:sp>
        <p:nvSpPr>
          <p:cNvPr id="3" name="TextBox 3"/>
          <p:cNvSpPr txBox="1"/>
          <p:nvPr/>
        </p:nvSpPr>
        <p:spPr>
          <a:xfrm>
            <a:off x="1261006" y="4608881"/>
            <a:ext cx="10228395" cy="2645789"/>
          </a:xfrm>
          <a:prstGeom prst="rect">
            <a:avLst/>
          </a:prstGeom>
        </p:spPr>
        <p:txBody>
          <a:bodyPr lIns="0" tIns="0" rIns="0" bIns="0" rtlCol="0" anchor="t">
            <a:spAutoFit/>
          </a:bodyPr>
          <a:lstStyle/>
          <a:p>
            <a:pPr algn="ctr">
              <a:lnSpc>
                <a:spcPts val="4200"/>
              </a:lnSpc>
            </a:pPr>
            <a:r>
              <a:rPr lang="en-US" sz="3200" b="1" dirty="0">
                <a:solidFill>
                  <a:srgbClr val="3C4043"/>
                </a:solidFill>
                <a:effectLst/>
                <a:latin typeface="Lato Black" panose="020F0A02020204030203" pitchFamily="34" charset="0"/>
              </a:rPr>
              <a:t>This project is a self-initiated endeavor that utilizes skills in SQL for data analysis. The data used is sourced from public datasets (e-commerce-dataset-by-</a:t>
            </a:r>
            <a:r>
              <a:rPr lang="en-US" sz="3200" b="1" dirty="0" err="1">
                <a:solidFill>
                  <a:srgbClr val="3C4043"/>
                </a:solidFill>
                <a:effectLst/>
                <a:latin typeface="Lato Black" panose="020F0A02020204030203" pitchFamily="34" charset="0"/>
              </a:rPr>
              <a:t>olist</a:t>
            </a:r>
            <a:r>
              <a:rPr lang="en-US" sz="3200" b="1" dirty="0">
                <a:solidFill>
                  <a:srgbClr val="3C4043"/>
                </a:solidFill>
                <a:effectLst/>
                <a:latin typeface="Lato Black" panose="020F0A02020204030203" pitchFamily="34" charset="0"/>
              </a:rPr>
              <a:t>-as-an-</a:t>
            </a:r>
            <a:r>
              <a:rPr lang="en-US" sz="3200" b="1" dirty="0" err="1">
                <a:solidFill>
                  <a:srgbClr val="3C4043"/>
                </a:solidFill>
                <a:effectLst/>
                <a:latin typeface="Lato Black" panose="020F0A02020204030203" pitchFamily="34" charset="0"/>
              </a:rPr>
              <a:t>sqlite</a:t>
            </a:r>
            <a:r>
              <a:rPr lang="en-US" sz="3200" b="1" dirty="0">
                <a:solidFill>
                  <a:srgbClr val="3C4043"/>
                </a:solidFill>
                <a:effectLst/>
                <a:latin typeface="Lato Black" panose="020F0A02020204030203" pitchFamily="34" charset="0"/>
              </a:rPr>
              <a:t>-database) on Kaggle. Thank you for viewing, and I welcome any suggestions for improvement</a:t>
            </a:r>
            <a:endParaRPr lang="en-US" sz="3000" u="sng" dirty="0">
              <a:solidFill>
                <a:srgbClr val="000000"/>
              </a:solidFill>
              <a:latin typeface="Lato Black" panose="020F0A02020204030203" pitchFamily="34" charset="0"/>
              <a:ea typeface="DM Sans"/>
              <a:cs typeface="DM Sans"/>
              <a:sym typeface="DM Sans"/>
            </a:endParaRPr>
          </a:p>
        </p:txBody>
      </p:sp>
      <p:sp>
        <p:nvSpPr>
          <p:cNvPr id="7" name="AutoShape 7"/>
          <p:cNvSpPr/>
          <p:nvPr/>
        </p:nvSpPr>
        <p:spPr>
          <a:xfrm>
            <a:off x="0" y="1028261"/>
            <a:ext cx="11772286" cy="28940"/>
          </a:xfrm>
          <a:prstGeom prst="line">
            <a:avLst/>
          </a:prstGeom>
          <a:ln w="9525" cap="rnd">
            <a:solidFill>
              <a:srgbClr val="000000"/>
            </a:solidFill>
            <a:prstDash val="solid"/>
            <a:headEnd type="none" w="sm" len="sm"/>
            <a:tailEnd type="none" w="sm" len="sm"/>
          </a:ln>
        </p:spPr>
      </p:sp>
      <p:sp>
        <p:nvSpPr>
          <p:cNvPr id="9" name="Freeform 9"/>
          <p:cNvSpPr/>
          <p:nvPr/>
        </p:nvSpPr>
        <p:spPr>
          <a:xfrm rot="-5400000">
            <a:off x="17422835" y="347950"/>
            <a:ext cx="362710" cy="361391"/>
          </a:xfrm>
          <a:custGeom>
            <a:avLst/>
            <a:gdLst/>
            <a:ahLst/>
            <a:cxnLst/>
            <a:rect l="l" t="t" r="r" b="b"/>
            <a:pathLst>
              <a:path w="362710" h="361391">
                <a:moveTo>
                  <a:pt x="0" y="0"/>
                </a:moveTo>
                <a:lnTo>
                  <a:pt x="362709" y="0"/>
                </a:lnTo>
                <a:lnTo>
                  <a:pt x="362709" y="361390"/>
                </a:lnTo>
                <a:lnTo>
                  <a:pt x="0" y="36139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0" name="AutoShape 10"/>
          <p:cNvSpPr/>
          <p:nvPr/>
        </p:nvSpPr>
        <p:spPr>
          <a:xfrm rot="-5400000">
            <a:off x="7651469" y="5136158"/>
            <a:ext cx="8241638" cy="5"/>
          </a:xfrm>
          <a:prstGeom prst="line">
            <a:avLst/>
          </a:prstGeom>
          <a:ln w="9525" cap="rnd">
            <a:solidFill>
              <a:srgbClr val="000000"/>
            </a:solidFill>
            <a:prstDash val="solid"/>
            <a:headEnd type="none" w="sm" len="sm"/>
            <a:tailEnd type="none" w="sm" len="sm"/>
          </a:ln>
        </p:spPr>
        <p:txBody>
          <a:bodyPr/>
          <a:lstStyle/>
          <a:p>
            <a:endParaRPr lang="en-IN" dirty="0"/>
          </a:p>
        </p:txBody>
      </p:sp>
      <p:sp>
        <p:nvSpPr>
          <p:cNvPr id="11" name="AutoShape 11"/>
          <p:cNvSpPr/>
          <p:nvPr/>
        </p:nvSpPr>
        <p:spPr>
          <a:xfrm>
            <a:off x="-4763" y="9228921"/>
            <a:ext cx="11777053" cy="439"/>
          </a:xfrm>
          <a:prstGeom prst="line">
            <a:avLst/>
          </a:prstGeom>
          <a:ln w="9525" cap="rnd">
            <a:solidFill>
              <a:srgbClr val="000000"/>
            </a:solidFill>
            <a:prstDash val="solid"/>
            <a:headEnd type="none" w="sm" len="sm"/>
            <a:tailEnd type="none" w="sm" len="sm"/>
          </a:ln>
        </p:spPr>
      </p:sp>
      <p:sp>
        <p:nvSpPr>
          <p:cNvPr id="12" name="Freeform 12"/>
          <p:cNvSpPr/>
          <p:nvPr/>
        </p:nvSpPr>
        <p:spPr>
          <a:xfrm>
            <a:off x="369622" y="4483471"/>
            <a:ext cx="464611" cy="591519"/>
          </a:xfrm>
          <a:custGeom>
            <a:avLst/>
            <a:gdLst/>
            <a:ahLst/>
            <a:cxnLst/>
            <a:rect l="l" t="t" r="r" b="b"/>
            <a:pathLst>
              <a:path w="464611" h="591519">
                <a:moveTo>
                  <a:pt x="0" y="0"/>
                </a:moveTo>
                <a:lnTo>
                  <a:pt x="464611" y="0"/>
                </a:lnTo>
                <a:lnTo>
                  <a:pt x="464611" y="591519"/>
                </a:lnTo>
                <a:lnTo>
                  <a:pt x="0" y="59151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pic>
        <p:nvPicPr>
          <p:cNvPr id="2050" name="Picture 2" descr="My Experience from 3 years of Kaggle | by Vishnu U | Medium">
            <a:extLst>
              <a:ext uri="{FF2B5EF4-FFF2-40B4-BE49-F238E27FC236}">
                <a16:creationId xmlns:a16="http://schemas.microsoft.com/office/drawing/2014/main" id="{A6455EAC-2F73-4373-99BD-49E8AB8DD28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2420600" y="1562100"/>
            <a:ext cx="5604400" cy="3736267"/>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What is Ecommerce Business? Build Your Online Business with E-commerce">
            <a:extLst>
              <a:ext uri="{FF2B5EF4-FFF2-40B4-BE49-F238E27FC236}">
                <a16:creationId xmlns:a16="http://schemas.microsoft.com/office/drawing/2014/main" id="{15DFE1F1-1D1E-46F1-A23F-357A38B787C9}"/>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2420600" y="5298367"/>
            <a:ext cx="5473977" cy="304109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347291"/>
            <a:ext cx="7129449" cy="2462213"/>
          </a:xfrm>
          <a:prstGeom prst="rect">
            <a:avLst/>
          </a:prstGeom>
        </p:spPr>
        <p:txBody>
          <a:bodyPr wrap="square" lIns="0" tIns="0" rIns="0" bIns="0" rtlCol="0" anchor="t">
            <a:spAutoFit/>
          </a:bodyPr>
          <a:lstStyle/>
          <a:p>
            <a:pPr algn="l">
              <a:lnSpc>
                <a:spcPts val="9600"/>
              </a:lnSpc>
            </a:pPr>
            <a:r>
              <a:rPr lang="en-US" sz="8000" spc="-320" dirty="0">
                <a:solidFill>
                  <a:srgbClr val="000000"/>
                </a:solidFill>
                <a:latin typeface="Russo One"/>
                <a:ea typeface="Russo One"/>
                <a:cs typeface="Russo One"/>
                <a:sym typeface="Russo One"/>
              </a:rPr>
              <a:t>Seller</a:t>
            </a:r>
          </a:p>
          <a:p>
            <a:pPr algn="l">
              <a:lnSpc>
                <a:spcPts val="9600"/>
              </a:lnSpc>
            </a:pPr>
            <a:r>
              <a:rPr lang="en-US" sz="8000" spc="-320" dirty="0">
                <a:solidFill>
                  <a:srgbClr val="000000"/>
                </a:solidFill>
                <a:latin typeface="Russo One"/>
                <a:ea typeface="Russo One"/>
                <a:cs typeface="Russo One"/>
                <a:sym typeface="Russo One"/>
              </a:rPr>
              <a:t>Metrics</a:t>
            </a:r>
          </a:p>
        </p:txBody>
      </p:sp>
      <p:grpSp>
        <p:nvGrpSpPr>
          <p:cNvPr id="3" name="Group 3"/>
          <p:cNvGrpSpPr/>
          <p:nvPr/>
        </p:nvGrpSpPr>
        <p:grpSpPr>
          <a:xfrm>
            <a:off x="0" y="3070047"/>
            <a:ext cx="9153525" cy="1230228"/>
            <a:chOff x="0" y="0"/>
            <a:chExt cx="12204700" cy="1496359"/>
          </a:xfrm>
        </p:grpSpPr>
        <p:sp>
          <p:nvSpPr>
            <p:cNvPr id="4" name="AutoShape 4"/>
            <p:cNvSpPr/>
            <p:nvPr/>
          </p:nvSpPr>
          <p:spPr>
            <a:xfrm>
              <a:off x="0" y="0"/>
              <a:ext cx="12204700" cy="1496359"/>
            </a:xfrm>
            <a:prstGeom prst="rect">
              <a:avLst/>
            </a:prstGeom>
            <a:solidFill>
              <a:srgbClr val="000000"/>
            </a:solidFill>
          </p:spPr>
          <p:txBody>
            <a:bodyPr/>
            <a:lstStyle/>
            <a:p>
              <a:r>
                <a:rPr lang="en-US" dirty="0"/>
                <a:t>Customer Lifetime Value (CLV):-- Sum of the total order values per customer (top 5)</a:t>
              </a:r>
              <a:endParaRPr lang="en-IN" dirty="0"/>
            </a:p>
          </p:txBody>
        </p:sp>
        <p:sp>
          <p:nvSpPr>
            <p:cNvPr id="5" name="TextBox 5"/>
            <p:cNvSpPr txBox="1"/>
            <p:nvPr/>
          </p:nvSpPr>
          <p:spPr>
            <a:xfrm>
              <a:off x="2189984" y="376704"/>
              <a:ext cx="8421467" cy="685145"/>
            </a:xfrm>
            <a:prstGeom prst="rect">
              <a:avLst/>
            </a:prstGeom>
          </p:spPr>
          <p:txBody>
            <a:bodyPr lIns="0" tIns="0" rIns="0" bIns="0" rtlCol="0" anchor="t">
              <a:spAutoFit/>
            </a:bodyPr>
            <a:lstStyle/>
            <a:p>
              <a:pPr algn="l">
                <a:lnSpc>
                  <a:spcPts val="4200"/>
                </a:lnSpc>
              </a:pPr>
              <a:endParaRPr lang="en-US" sz="3000" dirty="0">
                <a:solidFill>
                  <a:srgbClr val="FFFFFF"/>
                </a:solidFill>
                <a:latin typeface="DM Sans"/>
                <a:ea typeface="DM Sans"/>
                <a:cs typeface="DM Sans"/>
                <a:sym typeface="DM Sans"/>
              </a:endParaRPr>
            </a:p>
          </p:txBody>
        </p:sp>
        <p:sp>
          <p:nvSpPr>
            <p:cNvPr id="6" name="Freeform 6"/>
            <p:cNvSpPr/>
            <p:nvPr/>
          </p:nvSpPr>
          <p:spPr>
            <a:xfrm>
              <a:off x="1371600" y="375520"/>
              <a:ext cx="585413" cy="745318"/>
            </a:xfrm>
            <a:custGeom>
              <a:avLst/>
              <a:gdLst/>
              <a:ahLst/>
              <a:cxnLst/>
              <a:rect l="l" t="t" r="r" b="b"/>
              <a:pathLst>
                <a:path w="585413" h="745318">
                  <a:moveTo>
                    <a:pt x="0" y="0"/>
                  </a:moveTo>
                  <a:lnTo>
                    <a:pt x="585413" y="0"/>
                  </a:lnTo>
                  <a:lnTo>
                    <a:pt x="585413" y="745318"/>
                  </a:lnTo>
                  <a:lnTo>
                    <a:pt x="0" y="74531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sp>
        <p:nvSpPr>
          <p:cNvPr id="11" name="AutoShape 11"/>
          <p:cNvSpPr/>
          <p:nvPr/>
        </p:nvSpPr>
        <p:spPr>
          <a:xfrm rot="-5400000">
            <a:off x="4005262" y="5138738"/>
            <a:ext cx="10287000" cy="0"/>
          </a:xfrm>
          <a:prstGeom prst="line">
            <a:avLst/>
          </a:prstGeom>
          <a:ln w="9525" cap="rnd">
            <a:solidFill>
              <a:srgbClr val="000000"/>
            </a:solidFill>
            <a:prstDash val="solid"/>
            <a:headEnd type="none" w="sm" len="sm"/>
            <a:tailEnd type="none" w="sm" len="sm"/>
          </a:ln>
        </p:spPr>
      </p:sp>
      <p:sp>
        <p:nvSpPr>
          <p:cNvPr id="12" name="AutoShape 12"/>
          <p:cNvSpPr/>
          <p:nvPr/>
        </p:nvSpPr>
        <p:spPr>
          <a:xfrm>
            <a:off x="9153525" y="1028700"/>
            <a:ext cx="9684388" cy="0"/>
          </a:xfrm>
          <a:prstGeom prst="line">
            <a:avLst/>
          </a:prstGeom>
          <a:ln w="9525" cap="rnd">
            <a:solidFill>
              <a:srgbClr val="000000"/>
            </a:solidFill>
            <a:prstDash val="solid"/>
            <a:headEnd type="none" w="sm" len="sm"/>
            <a:tailEnd type="none" w="sm" len="sm"/>
          </a:ln>
        </p:spPr>
      </p:sp>
      <p:sp>
        <p:nvSpPr>
          <p:cNvPr id="13" name="Freeform 13"/>
          <p:cNvSpPr/>
          <p:nvPr/>
        </p:nvSpPr>
        <p:spPr>
          <a:xfrm rot="-5400000">
            <a:off x="17422835" y="347950"/>
            <a:ext cx="362710" cy="361391"/>
          </a:xfrm>
          <a:custGeom>
            <a:avLst/>
            <a:gdLst/>
            <a:ahLst/>
            <a:cxnLst/>
            <a:rect l="l" t="t" r="r" b="b"/>
            <a:pathLst>
              <a:path w="362710" h="361391">
                <a:moveTo>
                  <a:pt x="0" y="0"/>
                </a:moveTo>
                <a:lnTo>
                  <a:pt x="362709" y="0"/>
                </a:lnTo>
                <a:lnTo>
                  <a:pt x="362709" y="361390"/>
                </a:lnTo>
                <a:lnTo>
                  <a:pt x="0" y="36139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4" name="TextBox 14"/>
          <p:cNvSpPr txBox="1"/>
          <p:nvPr/>
        </p:nvSpPr>
        <p:spPr>
          <a:xfrm>
            <a:off x="9689984" y="356243"/>
            <a:ext cx="3139207" cy="306705"/>
          </a:xfrm>
          <a:prstGeom prst="rect">
            <a:avLst/>
          </a:prstGeom>
        </p:spPr>
        <p:txBody>
          <a:bodyPr lIns="0" tIns="0" rIns="0" bIns="0" rtlCol="0" anchor="t">
            <a:spAutoFit/>
          </a:bodyPr>
          <a:lstStyle/>
          <a:p>
            <a:pPr algn="l">
              <a:lnSpc>
                <a:spcPts val="2520"/>
              </a:lnSpc>
            </a:pPr>
            <a:r>
              <a:rPr lang="en-US" sz="1800" dirty="0">
                <a:solidFill>
                  <a:srgbClr val="000000"/>
                </a:solidFill>
                <a:latin typeface="DM Sans"/>
                <a:ea typeface="DM Sans"/>
                <a:cs typeface="DM Sans"/>
                <a:sym typeface="DM Sans"/>
              </a:rPr>
              <a:t>Result:</a:t>
            </a:r>
          </a:p>
        </p:txBody>
      </p:sp>
      <p:sp>
        <p:nvSpPr>
          <p:cNvPr id="16" name="TextBox 15">
            <a:extLst>
              <a:ext uri="{FF2B5EF4-FFF2-40B4-BE49-F238E27FC236}">
                <a16:creationId xmlns:a16="http://schemas.microsoft.com/office/drawing/2014/main" id="{5F1A5D56-64A8-484E-9090-66FEBFC0B18C}"/>
              </a:ext>
            </a:extLst>
          </p:cNvPr>
          <p:cNvSpPr txBox="1"/>
          <p:nvPr/>
        </p:nvSpPr>
        <p:spPr>
          <a:xfrm>
            <a:off x="1943038" y="3338232"/>
            <a:ext cx="5715000" cy="461665"/>
          </a:xfrm>
          <a:prstGeom prst="rect">
            <a:avLst/>
          </a:prstGeom>
          <a:noFill/>
        </p:spPr>
        <p:txBody>
          <a:bodyPr wrap="square">
            <a:spAutoFit/>
          </a:bodyPr>
          <a:lstStyle/>
          <a:p>
            <a:r>
              <a:rPr lang="en-US" sz="2400" b="1" dirty="0">
                <a:solidFill>
                  <a:schemeClr val="bg1"/>
                </a:solidFill>
              </a:rPr>
              <a:t>Order Delivery Performance by Seller</a:t>
            </a:r>
            <a:endParaRPr lang="en-IN" sz="2400" b="1" dirty="0">
              <a:solidFill>
                <a:schemeClr val="bg1"/>
              </a:solidFill>
            </a:endParaRPr>
          </a:p>
        </p:txBody>
      </p:sp>
      <p:sp>
        <p:nvSpPr>
          <p:cNvPr id="17" name="TextBox 16">
            <a:extLst>
              <a:ext uri="{FF2B5EF4-FFF2-40B4-BE49-F238E27FC236}">
                <a16:creationId xmlns:a16="http://schemas.microsoft.com/office/drawing/2014/main" id="{23460EC0-6922-43F7-995D-FFC000FF18F8}"/>
              </a:ext>
            </a:extLst>
          </p:cNvPr>
          <p:cNvSpPr txBox="1"/>
          <p:nvPr/>
        </p:nvSpPr>
        <p:spPr>
          <a:xfrm>
            <a:off x="838200" y="4762500"/>
            <a:ext cx="7595292" cy="830997"/>
          </a:xfrm>
          <a:prstGeom prst="rect">
            <a:avLst/>
          </a:prstGeom>
          <a:noFill/>
        </p:spPr>
        <p:txBody>
          <a:bodyPr wrap="square" rtlCol="0">
            <a:spAutoFit/>
          </a:bodyPr>
          <a:lstStyle/>
          <a:p>
            <a:pPr algn="ctr"/>
            <a:r>
              <a:rPr lang="en-US" sz="2400" b="1" dirty="0"/>
              <a:t>This query calculates top 10 worst and best Sellers by </a:t>
            </a:r>
            <a:r>
              <a:rPr lang="en-US" sz="2400" b="1" dirty="0" err="1"/>
              <a:t>delivey</a:t>
            </a:r>
            <a:r>
              <a:rPr lang="en-US" sz="2400" b="1" dirty="0"/>
              <a:t> time existing on  </a:t>
            </a:r>
            <a:r>
              <a:rPr lang="en-US" sz="2400" b="1" dirty="0" err="1"/>
              <a:t>Olist</a:t>
            </a:r>
            <a:endParaRPr lang="en-IN" sz="2400" b="1" u="sng" dirty="0"/>
          </a:p>
        </p:txBody>
      </p:sp>
      <p:sp>
        <p:nvSpPr>
          <p:cNvPr id="19" name="TextBox 18">
            <a:extLst>
              <a:ext uri="{FF2B5EF4-FFF2-40B4-BE49-F238E27FC236}">
                <a16:creationId xmlns:a16="http://schemas.microsoft.com/office/drawing/2014/main" id="{832FC12F-74F1-4E79-B279-4D3E63AC8E99}"/>
              </a:ext>
            </a:extLst>
          </p:cNvPr>
          <p:cNvSpPr txBox="1"/>
          <p:nvPr/>
        </p:nvSpPr>
        <p:spPr>
          <a:xfrm>
            <a:off x="785813" y="5680665"/>
            <a:ext cx="3100388" cy="4401205"/>
          </a:xfrm>
          <a:prstGeom prst="rect">
            <a:avLst/>
          </a:prstGeom>
          <a:noFill/>
          <a:ln>
            <a:solidFill>
              <a:schemeClr val="tx2">
                <a:lumMod val="50000"/>
              </a:schemeClr>
            </a:solidFill>
          </a:ln>
        </p:spPr>
        <p:txBody>
          <a:bodyPr wrap="square" rtlCol="0">
            <a:spAutoFit/>
          </a:bodyPr>
          <a:lstStyle/>
          <a:p>
            <a:r>
              <a:rPr lang="en-US" sz="1400" dirty="0"/>
              <a:t>SELECT </a:t>
            </a:r>
          </a:p>
          <a:p>
            <a:r>
              <a:rPr lang="en-US" sz="1400" dirty="0"/>
              <a:t>    </a:t>
            </a:r>
            <a:r>
              <a:rPr lang="en-US" sz="1400" dirty="0" err="1"/>
              <a:t>seller_id</a:t>
            </a:r>
            <a:r>
              <a:rPr lang="en-US" sz="1400" dirty="0"/>
              <a:t>, </a:t>
            </a:r>
          </a:p>
          <a:p>
            <a:r>
              <a:rPr lang="en-US" sz="1400" dirty="0"/>
              <a:t>    ROUND(AVG(</a:t>
            </a:r>
            <a:r>
              <a:rPr lang="en-US" sz="1400" dirty="0" err="1"/>
              <a:t>order_delivered_carrier_date</a:t>
            </a:r>
            <a:r>
              <a:rPr lang="en-US" sz="1400" dirty="0"/>
              <a:t> - </a:t>
            </a:r>
            <a:r>
              <a:rPr lang="en-US" sz="1400" dirty="0" err="1"/>
              <a:t>order_approved_at</a:t>
            </a:r>
            <a:r>
              <a:rPr lang="en-US" sz="1400" dirty="0"/>
              <a:t>), 0) AS </a:t>
            </a:r>
            <a:r>
              <a:rPr lang="en-US" sz="1400" dirty="0" err="1"/>
              <a:t>avg_delivery_time</a:t>
            </a:r>
            <a:endParaRPr lang="en-US" sz="1400" dirty="0"/>
          </a:p>
          <a:p>
            <a:r>
              <a:rPr lang="en-US" sz="1400" dirty="0"/>
              <a:t>FROM  </a:t>
            </a:r>
          </a:p>
          <a:p>
            <a:r>
              <a:rPr lang="en-US" sz="1400" dirty="0"/>
              <a:t>    </a:t>
            </a:r>
            <a:r>
              <a:rPr lang="en-US" sz="1400" dirty="0" err="1"/>
              <a:t>order_items</a:t>
            </a:r>
            <a:r>
              <a:rPr lang="en-US" sz="1400" dirty="0"/>
              <a:t> oi</a:t>
            </a:r>
          </a:p>
          <a:p>
            <a:r>
              <a:rPr lang="en-US" sz="1400" dirty="0"/>
              <a:t>JOIN  </a:t>
            </a:r>
          </a:p>
          <a:p>
            <a:r>
              <a:rPr lang="en-US" sz="1400" dirty="0"/>
              <a:t>    orders o ON </a:t>
            </a:r>
            <a:r>
              <a:rPr lang="en-US" sz="1400" dirty="0" err="1"/>
              <a:t>oi.order_id</a:t>
            </a:r>
            <a:r>
              <a:rPr lang="en-US" sz="1400" dirty="0"/>
              <a:t> = </a:t>
            </a:r>
            <a:r>
              <a:rPr lang="en-US" sz="1400" dirty="0" err="1"/>
              <a:t>o.order_id</a:t>
            </a:r>
            <a:endParaRPr lang="en-US" sz="1400" dirty="0"/>
          </a:p>
          <a:p>
            <a:r>
              <a:rPr lang="en-US" sz="1400" dirty="0"/>
              <a:t>WHERE </a:t>
            </a:r>
          </a:p>
          <a:p>
            <a:r>
              <a:rPr lang="en-US" sz="1400" dirty="0"/>
              <a:t>    </a:t>
            </a:r>
            <a:r>
              <a:rPr lang="en-US" sz="1400" dirty="0" err="1"/>
              <a:t>order_delivered_carrier_date</a:t>
            </a:r>
            <a:r>
              <a:rPr lang="en-US" sz="1400" dirty="0"/>
              <a:t> IS NOT NULL</a:t>
            </a:r>
          </a:p>
          <a:p>
            <a:r>
              <a:rPr lang="en-US" sz="1400" dirty="0"/>
              <a:t>GROUP BY </a:t>
            </a:r>
          </a:p>
          <a:p>
            <a:r>
              <a:rPr lang="en-US" sz="1400" dirty="0"/>
              <a:t>    </a:t>
            </a:r>
            <a:r>
              <a:rPr lang="en-US" sz="1400" dirty="0" err="1"/>
              <a:t>seller_id</a:t>
            </a:r>
            <a:endParaRPr lang="en-US" sz="1400" dirty="0"/>
          </a:p>
          <a:p>
            <a:r>
              <a:rPr lang="en-US" sz="1400" dirty="0"/>
              <a:t>HAVING </a:t>
            </a:r>
          </a:p>
          <a:p>
            <a:r>
              <a:rPr lang="en-US" sz="1400" dirty="0"/>
              <a:t>    COUNT(</a:t>
            </a:r>
            <a:r>
              <a:rPr lang="en-US" sz="1400" dirty="0" err="1"/>
              <a:t>o.order_id</a:t>
            </a:r>
            <a:r>
              <a:rPr lang="en-US" sz="1400" dirty="0"/>
              <a:t>) &gt; 10</a:t>
            </a:r>
          </a:p>
          <a:p>
            <a:r>
              <a:rPr lang="en-US" sz="1400" dirty="0"/>
              <a:t>ORDER BY </a:t>
            </a:r>
          </a:p>
          <a:p>
            <a:r>
              <a:rPr lang="en-US" sz="1400" dirty="0"/>
              <a:t>    </a:t>
            </a:r>
            <a:r>
              <a:rPr lang="en-US" sz="1400" dirty="0" err="1"/>
              <a:t>avg_delivery_time</a:t>
            </a:r>
            <a:r>
              <a:rPr lang="en-US" sz="1400" dirty="0"/>
              <a:t> DESC</a:t>
            </a:r>
          </a:p>
          <a:p>
            <a:r>
              <a:rPr lang="en-US" sz="1400" dirty="0"/>
              <a:t>LIMIT 10;</a:t>
            </a:r>
          </a:p>
        </p:txBody>
      </p:sp>
      <p:sp>
        <p:nvSpPr>
          <p:cNvPr id="10" name="TextBox 9">
            <a:extLst>
              <a:ext uri="{FF2B5EF4-FFF2-40B4-BE49-F238E27FC236}">
                <a16:creationId xmlns:a16="http://schemas.microsoft.com/office/drawing/2014/main" id="{BD112824-8120-4AA8-BC0D-AFF82AE862D0}"/>
              </a:ext>
            </a:extLst>
          </p:cNvPr>
          <p:cNvSpPr txBox="1"/>
          <p:nvPr/>
        </p:nvSpPr>
        <p:spPr>
          <a:xfrm>
            <a:off x="10338938" y="9791701"/>
            <a:ext cx="6806062" cy="369332"/>
          </a:xfrm>
          <a:prstGeom prst="rect">
            <a:avLst/>
          </a:prstGeom>
          <a:noFill/>
        </p:spPr>
        <p:txBody>
          <a:bodyPr wrap="square" rtlCol="0">
            <a:spAutoFit/>
          </a:bodyPr>
          <a:lstStyle/>
          <a:p>
            <a:pPr algn="ctr"/>
            <a:r>
              <a:rPr lang="en-US" b="1" dirty="0"/>
              <a:t>*Note: Only a portion of the table is shown.</a:t>
            </a:r>
            <a:endParaRPr lang="en-IN" b="1" dirty="0"/>
          </a:p>
        </p:txBody>
      </p:sp>
      <p:sp>
        <p:nvSpPr>
          <p:cNvPr id="18" name="TextBox 17">
            <a:extLst>
              <a:ext uri="{FF2B5EF4-FFF2-40B4-BE49-F238E27FC236}">
                <a16:creationId xmlns:a16="http://schemas.microsoft.com/office/drawing/2014/main" id="{68FE3348-A190-4474-A234-FB2D72BD70A8}"/>
              </a:ext>
            </a:extLst>
          </p:cNvPr>
          <p:cNvSpPr txBox="1"/>
          <p:nvPr/>
        </p:nvSpPr>
        <p:spPr>
          <a:xfrm>
            <a:off x="4768792" y="5680665"/>
            <a:ext cx="3100388" cy="4401205"/>
          </a:xfrm>
          <a:prstGeom prst="rect">
            <a:avLst/>
          </a:prstGeom>
          <a:noFill/>
          <a:ln>
            <a:solidFill>
              <a:schemeClr val="tx2">
                <a:lumMod val="50000"/>
              </a:schemeClr>
            </a:solidFill>
          </a:ln>
        </p:spPr>
        <p:txBody>
          <a:bodyPr wrap="square" rtlCol="0">
            <a:spAutoFit/>
          </a:bodyPr>
          <a:lstStyle/>
          <a:p>
            <a:r>
              <a:rPr lang="en-US" sz="1400" dirty="0"/>
              <a:t>SELECT </a:t>
            </a:r>
          </a:p>
          <a:p>
            <a:r>
              <a:rPr lang="en-US" sz="1400" dirty="0"/>
              <a:t>    </a:t>
            </a:r>
            <a:r>
              <a:rPr lang="en-US" sz="1400" dirty="0" err="1"/>
              <a:t>seller_id</a:t>
            </a:r>
            <a:r>
              <a:rPr lang="en-US" sz="1400" dirty="0"/>
              <a:t>, </a:t>
            </a:r>
          </a:p>
          <a:p>
            <a:r>
              <a:rPr lang="en-US" sz="1400" dirty="0"/>
              <a:t>    ROUND(AVG(</a:t>
            </a:r>
            <a:r>
              <a:rPr lang="en-US" sz="1400" dirty="0" err="1"/>
              <a:t>order_delivered_carrier_date</a:t>
            </a:r>
            <a:r>
              <a:rPr lang="en-US" sz="1400" dirty="0"/>
              <a:t> - </a:t>
            </a:r>
            <a:r>
              <a:rPr lang="en-US" sz="1400" dirty="0" err="1"/>
              <a:t>order_approved_at</a:t>
            </a:r>
            <a:r>
              <a:rPr lang="en-US" sz="1400" dirty="0"/>
              <a:t>), 0) AS </a:t>
            </a:r>
            <a:r>
              <a:rPr lang="en-US" sz="1400" dirty="0" err="1"/>
              <a:t>avg_delivery_time</a:t>
            </a:r>
            <a:endParaRPr lang="en-US" sz="1400" dirty="0"/>
          </a:p>
          <a:p>
            <a:r>
              <a:rPr lang="en-US" sz="1400" dirty="0"/>
              <a:t>FROM  </a:t>
            </a:r>
          </a:p>
          <a:p>
            <a:r>
              <a:rPr lang="en-US" sz="1400" dirty="0"/>
              <a:t>    </a:t>
            </a:r>
            <a:r>
              <a:rPr lang="en-US" sz="1400" dirty="0" err="1"/>
              <a:t>order_items</a:t>
            </a:r>
            <a:r>
              <a:rPr lang="en-US" sz="1400" dirty="0"/>
              <a:t> oi</a:t>
            </a:r>
          </a:p>
          <a:p>
            <a:r>
              <a:rPr lang="en-US" sz="1400" dirty="0"/>
              <a:t>JOIN  </a:t>
            </a:r>
          </a:p>
          <a:p>
            <a:r>
              <a:rPr lang="en-US" sz="1400" dirty="0"/>
              <a:t>    orders o ON </a:t>
            </a:r>
            <a:r>
              <a:rPr lang="en-US" sz="1400" dirty="0" err="1"/>
              <a:t>oi.order_id</a:t>
            </a:r>
            <a:r>
              <a:rPr lang="en-US" sz="1400" dirty="0"/>
              <a:t> = </a:t>
            </a:r>
            <a:r>
              <a:rPr lang="en-US" sz="1400" dirty="0" err="1"/>
              <a:t>o.order_id</a:t>
            </a:r>
            <a:endParaRPr lang="en-US" sz="1400" dirty="0"/>
          </a:p>
          <a:p>
            <a:r>
              <a:rPr lang="en-US" sz="1400" dirty="0"/>
              <a:t>WHERE </a:t>
            </a:r>
          </a:p>
          <a:p>
            <a:r>
              <a:rPr lang="en-US" sz="1400" dirty="0"/>
              <a:t>    </a:t>
            </a:r>
            <a:r>
              <a:rPr lang="en-US" sz="1400" dirty="0" err="1"/>
              <a:t>order_delivered_carrier_date</a:t>
            </a:r>
            <a:r>
              <a:rPr lang="en-US" sz="1400" dirty="0"/>
              <a:t> IS NOT NULL</a:t>
            </a:r>
          </a:p>
          <a:p>
            <a:r>
              <a:rPr lang="en-US" sz="1400" dirty="0"/>
              <a:t>GROUP BY </a:t>
            </a:r>
          </a:p>
          <a:p>
            <a:r>
              <a:rPr lang="en-US" sz="1400" dirty="0"/>
              <a:t>    </a:t>
            </a:r>
            <a:r>
              <a:rPr lang="en-US" sz="1400" dirty="0" err="1"/>
              <a:t>seller_id</a:t>
            </a:r>
            <a:endParaRPr lang="en-US" sz="1400" dirty="0"/>
          </a:p>
          <a:p>
            <a:r>
              <a:rPr lang="en-US" sz="1400" dirty="0"/>
              <a:t>HAVING </a:t>
            </a:r>
          </a:p>
          <a:p>
            <a:r>
              <a:rPr lang="en-US" sz="1400" dirty="0"/>
              <a:t>    COUNT(</a:t>
            </a:r>
            <a:r>
              <a:rPr lang="en-US" sz="1400" dirty="0" err="1"/>
              <a:t>o.order_id</a:t>
            </a:r>
            <a:r>
              <a:rPr lang="en-US" sz="1400" dirty="0"/>
              <a:t>) &gt; 10</a:t>
            </a:r>
          </a:p>
          <a:p>
            <a:r>
              <a:rPr lang="en-US" sz="1400" dirty="0"/>
              <a:t>ORDER BY </a:t>
            </a:r>
          </a:p>
          <a:p>
            <a:r>
              <a:rPr lang="en-US" sz="1400" dirty="0"/>
              <a:t>    </a:t>
            </a:r>
            <a:r>
              <a:rPr lang="en-US" sz="1400" dirty="0" err="1"/>
              <a:t>avg_delivery_time</a:t>
            </a:r>
            <a:r>
              <a:rPr lang="en-US" sz="1400" dirty="0"/>
              <a:t>  ASC</a:t>
            </a:r>
          </a:p>
          <a:p>
            <a:r>
              <a:rPr lang="en-US" sz="1400" dirty="0"/>
              <a:t>LIMIT 10;</a:t>
            </a:r>
          </a:p>
        </p:txBody>
      </p:sp>
      <p:pic>
        <p:nvPicPr>
          <p:cNvPr id="9" name="Picture 8">
            <a:extLst>
              <a:ext uri="{FF2B5EF4-FFF2-40B4-BE49-F238E27FC236}">
                <a16:creationId xmlns:a16="http://schemas.microsoft.com/office/drawing/2014/main" id="{471417BA-8556-406F-9ED5-4934A1C9D815}"/>
              </a:ext>
            </a:extLst>
          </p:cNvPr>
          <p:cNvPicPr>
            <a:picLocks noChangeAspect="1"/>
          </p:cNvPicPr>
          <p:nvPr/>
        </p:nvPicPr>
        <p:blipFill rotWithShape="1">
          <a:blip r:embed="rId6"/>
          <a:srcRect l="19327" t="47155" r="52538" b="17607"/>
          <a:stretch/>
        </p:blipFill>
        <p:spPr>
          <a:xfrm>
            <a:off x="10295082" y="1181101"/>
            <a:ext cx="6190278" cy="4229099"/>
          </a:xfrm>
          <a:prstGeom prst="rect">
            <a:avLst/>
          </a:prstGeom>
        </p:spPr>
      </p:pic>
      <p:pic>
        <p:nvPicPr>
          <p:cNvPr id="22" name="Picture 21">
            <a:extLst>
              <a:ext uri="{FF2B5EF4-FFF2-40B4-BE49-F238E27FC236}">
                <a16:creationId xmlns:a16="http://schemas.microsoft.com/office/drawing/2014/main" id="{C0E49D9B-9CAD-49BB-989D-C902CAAF4A84}"/>
              </a:ext>
            </a:extLst>
          </p:cNvPr>
          <p:cNvPicPr>
            <a:picLocks noChangeAspect="1"/>
          </p:cNvPicPr>
          <p:nvPr/>
        </p:nvPicPr>
        <p:blipFill rotWithShape="1">
          <a:blip r:embed="rId7"/>
          <a:srcRect l="19583" t="47155" r="52083" b="15926"/>
          <a:stretch/>
        </p:blipFill>
        <p:spPr>
          <a:xfrm>
            <a:off x="10295082" y="5262294"/>
            <a:ext cx="6316517" cy="4629687"/>
          </a:xfrm>
          <a:prstGeom prst="rect">
            <a:avLst/>
          </a:prstGeom>
        </p:spPr>
      </p:pic>
    </p:spTree>
    <p:extLst>
      <p:ext uri="{BB962C8B-B14F-4D97-AF65-F5344CB8AC3E}">
        <p14:creationId xmlns:p14="http://schemas.microsoft.com/office/powerpoint/2010/main" val="14670035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347291"/>
            <a:ext cx="7129449" cy="2462213"/>
          </a:xfrm>
          <a:prstGeom prst="rect">
            <a:avLst/>
          </a:prstGeom>
        </p:spPr>
        <p:txBody>
          <a:bodyPr wrap="square" lIns="0" tIns="0" rIns="0" bIns="0" rtlCol="0" anchor="t">
            <a:spAutoFit/>
          </a:bodyPr>
          <a:lstStyle/>
          <a:p>
            <a:pPr algn="l">
              <a:lnSpc>
                <a:spcPts val="9600"/>
              </a:lnSpc>
            </a:pPr>
            <a:r>
              <a:rPr lang="en-US" sz="8000" spc="-320" dirty="0">
                <a:solidFill>
                  <a:srgbClr val="000000"/>
                </a:solidFill>
                <a:latin typeface="Russo One"/>
                <a:ea typeface="Russo One"/>
                <a:cs typeface="Russo One"/>
                <a:sym typeface="Russo One"/>
              </a:rPr>
              <a:t>Seller</a:t>
            </a:r>
          </a:p>
          <a:p>
            <a:pPr algn="l">
              <a:lnSpc>
                <a:spcPts val="9600"/>
              </a:lnSpc>
            </a:pPr>
            <a:r>
              <a:rPr lang="en-US" sz="8000" spc="-320" dirty="0">
                <a:solidFill>
                  <a:srgbClr val="000000"/>
                </a:solidFill>
                <a:latin typeface="Russo One"/>
                <a:ea typeface="Russo One"/>
                <a:cs typeface="Russo One"/>
                <a:sym typeface="Russo One"/>
              </a:rPr>
              <a:t>Metrics</a:t>
            </a:r>
          </a:p>
        </p:txBody>
      </p:sp>
      <p:grpSp>
        <p:nvGrpSpPr>
          <p:cNvPr id="3" name="Group 3"/>
          <p:cNvGrpSpPr/>
          <p:nvPr/>
        </p:nvGrpSpPr>
        <p:grpSpPr>
          <a:xfrm>
            <a:off x="0" y="3070047"/>
            <a:ext cx="9153525" cy="1230228"/>
            <a:chOff x="0" y="0"/>
            <a:chExt cx="12204700" cy="1496359"/>
          </a:xfrm>
        </p:grpSpPr>
        <p:sp>
          <p:nvSpPr>
            <p:cNvPr id="4" name="AutoShape 4"/>
            <p:cNvSpPr/>
            <p:nvPr/>
          </p:nvSpPr>
          <p:spPr>
            <a:xfrm>
              <a:off x="0" y="0"/>
              <a:ext cx="12204700" cy="1496359"/>
            </a:xfrm>
            <a:prstGeom prst="rect">
              <a:avLst/>
            </a:prstGeom>
            <a:solidFill>
              <a:srgbClr val="000000"/>
            </a:solidFill>
          </p:spPr>
          <p:txBody>
            <a:bodyPr/>
            <a:lstStyle/>
            <a:p>
              <a:r>
                <a:rPr lang="en-US" dirty="0"/>
                <a:t>Customer Lifetime Value (CLV):-- Sum of the total order values per customer (top 5)</a:t>
              </a:r>
              <a:endParaRPr lang="en-IN" dirty="0"/>
            </a:p>
          </p:txBody>
        </p:sp>
        <p:sp>
          <p:nvSpPr>
            <p:cNvPr id="5" name="TextBox 5"/>
            <p:cNvSpPr txBox="1"/>
            <p:nvPr/>
          </p:nvSpPr>
          <p:spPr>
            <a:xfrm>
              <a:off x="2189984" y="376704"/>
              <a:ext cx="8421467" cy="685145"/>
            </a:xfrm>
            <a:prstGeom prst="rect">
              <a:avLst/>
            </a:prstGeom>
          </p:spPr>
          <p:txBody>
            <a:bodyPr lIns="0" tIns="0" rIns="0" bIns="0" rtlCol="0" anchor="t">
              <a:spAutoFit/>
            </a:bodyPr>
            <a:lstStyle/>
            <a:p>
              <a:pPr algn="l">
                <a:lnSpc>
                  <a:spcPts val="4200"/>
                </a:lnSpc>
              </a:pPr>
              <a:endParaRPr lang="en-US" sz="3000" dirty="0">
                <a:solidFill>
                  <a:srgbClr val="FFFFFF"/>
                </a:solidFill>
                <a:latin typeface="DM Sans"/>
                <a:ea typeface="DM Sans"/>
                <a:cs typeface="DM Sans"/>
                <a:sym typeface="DM Sans"/>
              </a:endParaRPr>
            </a:p>
          </p:txBody>
        </p:sp>
        <p:sp>
          <p:nvSpPr>
            <p:cNvPr id="6" name="Freeform 6"/>
            <p:cNvSpPr/>
            <p:nvPr/>
          </p:nvSpPr>
          <p:spPr>
            <a:xfrm>
              <a:off x="1371600" y="375520"/>
              <a:ext cx="585413" cy="745318"/>
            </a:xfrm>
            <a:custGeom>
              <a:avLst/>
              <a:gdLst/>
              <a:ahLst/>
              <a:cxnLst/>
              <a:rect l="l" t="t" r="r" b="b"/>
              <a:pathLst>
                <a:path w="585413" h="745318">
                  <a:moveTo>
                    <a:pt x="0" y="0"/>
                  </a:moveTo>
                  <a:lnTo>
                    <a:pt x="585413" y="0"/>
                  </a:lnTo>
                  <a:lnTo>
                    <a:pt x="585413" y="745318"/>
                  </a:lnTo>
                  <a:lnTo>
                    <a:pt x="0" y="74531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sp>
        <p:nvSpPr>
          <p:cNvPr id="11" name="AutoShape 11"/>
          <p:cNvSpPr/>
          <p:nvPr/>
        </p:nvSpPr>
        <p:spPr>
          <a:xfrm rot="-5400000">
            <a:off x="4005262" y="5138738"/>
            <a:ext cx="10287000" cy="0"/>
          </a:xfrm>
          <a:prstGeom prst="line">
            <a:avLst/>
          </a:prstGeom>
          <a:ln w="9525" cap="rnd">
            <a:solidFill>
              <a:srgbClr val="000000"/>
            </a:solidFill>
            <a:prstDash val="solid"/>
            <a:headEnd type="none" w="sm" len="sm"/>
            <a:tailEnd type="none" w="sm" len="sm"/>
          </a:ln>
        </p:spPr>
      </p:sp>
      <p:sp>
        <p:nvSpPr>
          <p:cNvPr id="12" name="AutoShape 12"/>
          <p:cNvSpPr/>
          <p:nvPr/>
        </p:nvSpPr>
        <p:spPr>
          <a:xfrm>
            <a:off x="9153525" y="1028700"/>
            <a:ext cx="9684388" cy="0"/>
          </a:xfrm>
          <a:prstGeom prst="line">
            <a:avLst/>
          </a:prstGeom>
          <a:ln w="9525" cap="rnd">
            <a:solidFill>
              <a:srgbClr val="000000"/>
            </a:solidFill>
            <a:prstDash val="solid"/>
            <a:headEnd type="none" w="sm" len="sm"/>
            <a:tailEnd type="none" w="sm" len="sm"/>
          </a:ln>
        </p:spPr>
      </p:sp>
      <p:sp>
        <p:nvSpPr>
          <p:cNvPr id="13" name="Freeform 13"/>
          <p:cNvSpPr/>
          <p:nvPr/>
        </p:nvSpPr>
        <p:spPr>
          <a:xfrm rot="-5400000">
            <a:off x="17422835" y="347950"/>
            <a:ext cx="362710" cy="361391"/>
          </a:xfrm>
          <a:custGeom>
            <a:avLst/>
            <a:gdLst/>
            <a:ahLst/>
            <a:cxnLst/>
            <a:rect l="l" t="t" r="r" b="b"/>
            <a:pathLst>
              <a:path w="362710" h="361391">
                <a:moveTo>
                  <a:pt x="0" y="0"/>
                </a:moveTo>
                <a:lnTo>
                  <a:pt x="362709" y="0"/>
                </a:lnTo>
                <a:lnTo>
                  <a:pt x="362709" y="361390"/>
                </a:lnTo>
                <a:lnTo>
                  <a:pt x="0" y="36139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4" name="TextBox 14"/>
          <p:cNvSpPr txBox="1"/>
          <p:nvPr/>
        </p:nvSpPr>
        <p:spPr>
          <a:xfrm>
            <a:off x="9689984" y="356243"/>
            <a:ext cx="3139207" cy="306705"/>
          </a:xfrm>
          <a:prstGeom prst="rect">
            <a:avLst/>
          </a:prstGeom>
        </p:spPr>
        <p:txBody>
          <a:bodyPr lIns="0" tIns="0" rIns="0" bIns="0" rtlCol="0" anchor="t">
            <a:spAutoFit/>
          </a:bodyPr>
          <a:lstStyle/>
          <a:p>
            <a:pPr algn="l">
              <a:lnSpc>
                <a:spcPts val="2520"/>
              </a:lnSpc>
            </a:pPr>
            <a:r>
              <a:rPr lang="en-US" sz="1800" dirty="0">
                <a:solidFill>
                  <a:srgbClr val="000000"/>
                </a:solidFill>
                <a:latin typeface="DM Sans"/>
                <a:ea typeface="DM Sans"/>
                <a:cs typeface="DM Sans"/>
                <a:sym typeface="DM Sans"/>
              </a:rPr>
              <a:t>Result:</a:t>
            </a:r>
          </a:p>
        </p:txBody>
      </p:sp>
      <p:sp>
        <p:nvSpPr>
          <p:cNvPr id="16" name="TextBox 15">
            <a:extLst>
              <a:ext uri="{FF2B5EF4-FFF2-40B4-BE49-F238E27FC236}">
                <a16:creationId xmlns:a16="http://schemas.microsoft.com/office/drawing/2014/main" id="{5F1A5D56-64A8-484E-9090-66FEBFC0B18C}"/>
              </a:ext>
            </a:extLst>
          </p:cNvPr>
          <p:cNvSpPr txBox="1"/>
          <p:nvPr/>
        </p:nvSpPr>
        <p:spPr>
          <a:xfrm>
            <a:off x="1943038" y="3338232"/>
            <a:ext cx="5715000" cy="461665"/>
          </a:xfrm>
          <a:prstGeom prst="rect">
            <a:avLst/>
          </a:prstGeom>
          <a:noFill/>
        </p:spPr>
        <p:txBody>
          <a:bodyPr wrap="square">
            <a:spAutoFit/>
          </a:bodyPr>
          <a:lstStyle/>
          <a:p>
            <a:r>
              <a:rPr lang="en-US" sz="2400" b="1" dirty="0">
                <a:solidFill>
                  <a:schemeClr val="bg1"/>
                </a:solidFill>
              </a:rPr>
              <a:t>Top Sellers by Revenue Generation</a:t>
            </a:r>
            <a:endParaRPr lang="en-IN" sz="2400" b="1" dirty="0">
              <a:solidFill>
                <a:schemeClr val="bg1"/>
              </a:solidFill>
            </a:endParaRPr>
          </a:p>
        </p:txBody>
      </p:sp>
      <p:sp>
        <p:nvSpPr>
          <p:cNvPr id="17" name="TextBox 16">
            <a:extLst>
              <a:ext uri="{FF2B5EF4-FFF2-40B4-BE49-F238E27FC236}">
                <a16:creationId xmlns:a16="http://schemas.microsoft.com/office/drawing/2014/main" id="{23460EC0-6922-43F7-995D-FFC000FF18F8}"/>
              </a:ext>
            </a:extLst>
          </p:cNvPr>
          <p:cNvSpPr txBox="1"/>
          <p:nvPr/>
        </p:nvSpPr>
        <p:spPr>
          <a:xfrm>
            <a:off x="838200" y="4762500"/>
            <a:ext cx="7595292" cy="830997"/>
          </a:xfrm>
          <a:prstGeom prst="rect">
            <a:avLst/>
          </a:prstGeom>
          <a:noFill/>
        </p:spPr>
        <p:txBody>
          <a:bodyPr wrap="square" rtlCol="0">
            <a:spAutoFit/>
          </a:bodyPr>
          <a:lstStyle/>
          <a:p>
            <a:pPr algn="ctr"/>
            <a:r>
              <a:rPr lang="en-US" sz="2400" b="1" dirty="0"/>
              <a:t>This query calculates top Sellers by revenue </a:t>
            </a:r>
            <a:r>
              <a:rPr lang="en-US" sz="2400" b="1" dirty="0" err="1"/>
              <a:t>eneration</a:t>
            </a:r>
            <a:endParaRPr lang="en-IN" sz="2400" b="1" dirty="0"/>
          </a:p>
          <a:p>
            <a:pPr algn="ctr"/>
            <a:r>
              <a:rPr lang="en-US" sz="2400" b="1" dirty="0"/>
              <a:t>existing on  </a:t>
            </a:r>
            <a:r>
              <a:rPr lang="en-US" sz="2400" b="1" dirty="0" err="1"/>
              <a:t>Olist</a:t>
            </a:r>
            <a:endParaRPr lang="en-IN" sz="2400" b="1" u="sng" dirty="0"/>
          </a:p>
        </p:txBody>
      </p:sp>
      <p:sp>
        <p:nvSpPr>
          <p:cNvPr id="19" name="TextBox 18">
            <a:extLst>
              <a:ext uri="{FF2B5EF4-FFF2-40B4-BE49-F238E27FC236}">
                <a16:creationId xmlns:a16="http://schemas.microsoft.com/office/drawing/2014/main" id="{832FC12F-74F1-4E79-B279-4D3E63AC8E99}"/>
              </a:ext>
            </a:extLst>
          </p:cNvPr>
          <p:cNvSpPr txBox="1"/>
          <p:nvPr/>
        </p:nvSpPr>
        <p:spPr>
          <a:xfrm>
            <a:off x="785812" y="5680665"/>
            <a:ext cx="7845541" cy="3139321"/>
          </a:xfrm>
          <a:prstGeom prst="rect">
            <a:avLst/>
          </a:prstGeom>
          <a:noFill/>
          <a:ln>
            <a:solidFill>
              <a:schemeClr val="tx2">
                <a:lumMod val="50000"/>
              </a:schemeClr>
            </a:solidFill>
          </a:ln>
        </p:spPr>
        <p:txBody>
          <a:bodyPr wrap="square" rtlCol="0">
            <a:spAutoFit/>
          </a:bodyPr>
          <a:lstStyle/>
          <a:p>
            <a:r>
              <a:rPr lang="en-US" dirty="0"/>
              <a:t>SELECT </a:t>
            </a:r>
          </a:p>
          <a:p>
            <a:r>
              <a:rPr lang="en-US" dirty="0"/>
              <a:t>    </a:t>
            </a:r>
            <a:r>
              <a:rPr lang="en-US" dirty="0" err="1"/>
              <a:t>seller_id</a:t>
            </a:r>
            <a:r>
              <a:rPr lang="en-US" dirty="0"/>
              <a:t>, </a:t>
            </a:r>
          </a:p>
          <a:p>
            <a:r>
              <a:rPr lang="en-US" dirty="0"/>
              <a:t>    CONCAT('R$ ', ROUND(SUM(</a:t>
            </a:r>
            <a:r>
              <a:rPr lang="en-US" dirty="0" err="1"/>
              <a:t>payment_value</a:t>
            </a:r>
            <a:r>
              <a:rPr lang="en-US" dirty="0"/>
              <a:t>), 2)) AS </a:t>
            </a:r>
            <a:r>
              <a:rPr lang="en-US" dirty="0" err="1"/>
              <a:t>total_revenue</a:t>
            </a:r>
            <a:endParaRPr lang="en-US" dirty="0"/>
          </a:p>
          <a:p>
            <a:r>
              <a:rPr lang="en-US" dirty="0"/>
              <a:t>FROM </a:t>
            </a:r>
          </a:p>
          <a:p>
            <a:r>
              <a:rPr lang="en-US" dirty="0"/>
              <a:t>    </a:t>
            </a:r>
            <a:r>
              <a:rPr lang="en-US" dirty="0" err="1"/>
              <a:t>order_items</a:t>
            </a:r>
            <a:r>
              <a:rPr lang="en-US" dirty="0"/>
              <a:t> oi</a:t>
            </a:r>
          </a:p>
          <a:p>
            <a:r>
              <a:rPr lang="en-US" dirty="0"/>
              <a:t>JOIN </a:t>
            </a:r>
          </a:p>
          <a:p>
            <a:r>
              <a:rPr lang="en-US" dirty="0"/>
              <a:t>    </a:t>
            </a:r>
            <a:r>
              <a:rPr lang="en-US" dirty="0" err="1"/>
              <a:t>order_payments</a:t>
            </a:r>
            <a:r>
              <a:rPr lang="en-US" dirty="0"/>
              <a:t> op ON </a:t>
            </a:r>
            <a:r>
              <a:rPr lang="en-US" dirty="0" err="1"/>
              <a:t>oi.order_id</a:t>
            </a:r>
            <a:r>
              <a:rPr lang="en-US" dirty="0"/>
              <a:t> = </a:t>
            </a:r>
            <a:r>
              <a:rPr lang="en-US" dirty="0" err="1"/>
              <a:t>op.order_id</a:t>
            </a:r>
            <a:endParaRPr lang="en-US" dirty="0"/>
          </a:p>
          <a:p>
            <a:r>
              <a:rPr lang="en-US" dirty="0"/>
              <a:t>GROUP BY </a:t>
            </a:r>
          </a:p>
          <a:p>
            <a:r>
              <a:rPr lang="en-US" dirty="0"/>
              <a:t>    </a:t>
            </a:r>
            <a:r>
              <a:rPr lang="en-US" dirty="0" err="1"/>
              <a:t>seller_id</a:t>
            </a:r>
            <a:endParaRPr lang="en-US" dirty="0"/>
          </a:p>
          <a:p>
            <a:r>
              <a:rPr lang="en-US" dirty="0"/>
              <a:t>ORDER BY </a:t>
            </a:r>
          </a:p>
          <a:p>
            <a:r>
              <a:rPr lang="en-US" dirty="0"/>
              <a:t>    SUM(</a:t>
            </a:r>
            <a:r>
              <a:rPr lang="en-US" dirty="0" err="1"/>
              <a:t>payment_value</a:t>
            </a:r>
            <a:r>
              <a:rPr lang="en-US" dirty="0"/>
              <a:t>) DESC;</a:t>
            </a:r>
          </a:p>
        </p:txBody>
      </p:sp>
      <p:sp>
        <p:nvSpPr>
          <p:cNvPr id="10" name="TextBox 9">
            <a:extLst>
              <a:ext uri="{FF2B5EF4-FFF2-40B4-BE49-F238E27FC236}">
                <a16:creationId xmlns:a16="http://schemas.microsoft.com/office/drawing/2014/main" id="{BD112824-8120-4AA8-BC0D-AFF82AE862D0}"/>
              </a:ext>
            </a:extLst>
          </p:cNvPr>
          <p:cNvSpPr txBox="1"/>
          <p:nvPr/>
        </p:nvSpPr>
        <p:spPr>
          <a:xfrm>
            <a:off x="10338938" y="9791701"/>
            <a:ext cx="6806062" cy="369332"/>
          </a:xfrm>
          <a:prstGeom prst="rect">
            <a:avLst/>
          </a:prstGeom>
          <a:noFill/>
        </p:spPr>
        <p:txBody>
          <a:bodyPr wrap="square" rtlCol="0">
            <a:spAutoFit/>
          </a:bodyPr>
          <a:lstStyle/>
          <a:p>
            <a:pPr algn="ctr"/>
            <a:r>
              <a:rPr lang="en-US" b="1" dirty="0"/>
              <a:t>*Note: Only a portion of the table is shown.</a:t>
            </a:r>
            <a:endParaRPr lang="en-IN" b="1" dirty="0"/>
          </a:p>
        </p:txBody>
      </p:sp>
      <p:pic>
        <p:nvPicPr>
          <p:cNvPr id="8" name="Picture 7">
            <a:extLst>
              <a:ext uri="{FF2B5EF4-FFF2-40B4-BE49-F238E27FC236}">
                <a16:creationId xmlns:a16="http://schemas.microsoft.com/office/drawing/2014/main" id="{CD60DFAD-E6C0-45A1-AA2C-DAA1377EA6DD}"/>
              </a:ext>
            </a:extLst>
          </p:cNvPr>
          <p:cNvPicPr>
            <a:picLocks noChangeAspect="1"/>
          </p:cNvPicPr>
          <p:nvPr/>
        </p:nvPicPr>
        <p:blipFill rotWithShape="1">
          <a:blip r:embed="rId6"/>
          <a:srcRect l="20000" t="47155" r="53885" b="7778"/>
          <a:stretch/>
        </p:blipFill>
        <p:spPr>
          <a:xfrm>
            <a:off x="10583919" y="2344621"/>
            <a:ext cx="6316099" cy="6131160"/>
          </a:xfrm>
          <a:prstGeom prst="rect">
            <a:avLst/>
          </a:prstGeom>
        </p:spPr>
      </p:pic>
    </p:spTree>
    <p:extLst>
      <p:ext uri="{BB962C8B-B14F-4D97-AF65-F5344CB8AC3E}">
        <p14:creationId xmlns:p14="http://schemas.microsoft.com/office/powerpoint/2010/main" val="320882176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1176321"/>
            <a:ext cx="8340007" cy="2462213"/>
          </a:xfrm>
          <a:prstGeom prst="rect">
            <a:avLst/>
          </a:prstGeom>
        </p:spPr>
        <p:txBody>
          <a:bodyPr lIns="0" tIns="0" rIns="0" bIns="0" rtlCol="0" anchor="t">
            <a:spAutoFit/>
          </a:bodyPr>
          <a:lstStyle/>
          <a:p>
            <a:pPr algn="ctr">
              <a:lnSpc>
                <a:spcPts val="9600"/>
              </a:lnSpc>
            </a:pPr>
            <a:r>
              <a:rPr lang="en-US" sz="8000" spc="-320" dirty="0">
                <a:solidFill>
                  <a:srgbClr val="000000"/>
                </a:solidFill>
                <a:latin typeface="Russo One"/>
                <a:ea typeface="Russo One"/>
                <a:cs typeface="Russo One"/>
                <a:sym typeface="Russo One"/>
              </a:rPr>
              <a:t>Seller</a:t>
            </a:r>
          </a:p>
          <a:p>
            <a:pPr algn="ctr">
              <a:lnSpc>
                <a:spcPts val="9600"/>
              </a:lnSpc>
            </a:pPr>
            <a:r>
              <a:rPr lang="en-US" sz="8000" spc="-320" dirty="0">
                <a:solidFill>
                  <a:srgbClr val="000000"/>
                </a:solidFill>
                <a:latin typeface="Russo One"/>
                <a:ea typeface="Russo One"/>
                <a:cs typeface="Russo One"/>
                <a:sym typeface="Russo One"/>
              </a:rPr>
              <a:t> Insights</a:t>
            </a:r>
          </a:p>
        </p:txBody>
      </p:sp>
      <p:grpSp>
        <p:nvGrpSpPr>
          <p:cNvPr id="5" name="Group 5"/>
          <p:cNvGrpSpPr/>
          <p:nvPr/>
        </p:nvGrpSpPr>
        <p:grpSpPr>
          <a:xfrm>
            <a:off x="11582400" y="809974"/>
            <a:ext cx="5253921" cy="1574569"/>
            <a:chOff x="0" y="-76200"/>
            <a:chExt cx="5770477" cy="2099424"/>
          </a:xfrm>
        </p:grpSpPr>
        <p:sp>
          <p:nvSpPr>
            <p:cNvPr id="6" name="TextBox 6"/>
            <p:cNvSpPr txBox="1"/>
            <p:nvPr/>
          </p:nvSpPr>
          <p:spPr>
            <a:xfrm>
              <a:off x="0" y="858033"/>
              <a:ext cx="5770477" cy="1165191"/>
            </a:xfrm>
            <a:prstGeom prst="rect">
              <a:avLst/>
            </a:prstGeom>
          </p:spPr>
          <p:txBody>
            <a:bodyPr lIns="0" tIns="0" rIns="0" bIns="0" rtlCol="0" anchor="t">
              <a:spAutoFit/>
            </a:bodyPr>
            <a:lstStyle/>
            <a:p>
              <a:pPr algn="l">
                <a:lnSpc>
                  <a:spcPts val="3600"/>
                </a:lnSpc>
              </a:pPr>
              <a:r>
                <a:rPr lang="en-US" b="1" dirty="0">
                  <a:solidFill>
                    <a:srgbClr val="000000"/>
                  </a:solidFill>
                  <a:latin typeface="DM Sans"/>
                  <a:ea typeface="DM Sans"/>
                  <a:cs typeface="DM Sans"/>
                  <a:sym typeface="DM Sans"/>
                  <a:hlinkClick r:id="rId2" tooltip="https://docs.google.com/spreadsheets/d/1DUF2isFWsqVSYhbaACYtbgcLi_YjDqpE3GLQIVgkKQg/edit#gid=69851113"/>
                </a:rPr>
                <a:t>Successfully identified top sellers by avg delivery time and also the worst sellers by delivery time.</a:t>
              </a:r>
            </a:p>
          </p:txBody>
        </p:sp>
        <p:sp>
          <p:nvSpPr>
            <p:cNvPr id="7" name="TextBox 7"/>
            <p:cNvSpPr txBox="1"/>
            <p:nvPr/>
          </p:nvSpPr>
          <p:spPr>
            <a:xfrm>
              <a:off x="0" y="-76200"/>
              <a:ext cx="5770477" cy="578877"/>
            </a:xfrm>
            <a:prstGeom prst="rect">
              <a:avLst/>
            </a:prstGeom>
          </p:spPr>
          <p:txBody>
            <a:bodyPr lIns="0" tIns="0" rIns="0" bIns="0" rtlCol="0" anchor="t">
              <a:spAutoFit/>
            </a:bodyPr>
            <a:lstStyle/>
            <a:p>
              <a:pPr algn="l">
                <a:lnSpc>
                  <a:spcPts val="3600"/>
                </a:lnSpc>
              </a:pPr>
              <a:r>
                <a:rPr lang="en-US" sz="2400" b="1" dirty="0">
                  <a:solidFill>
                    <a:srgbClr val="FF0000"/>
                  </a:solidFill>
                  <a:latin typeface="DM Sans Bold"/>
                  <a:ea typeface="DM Sans Bold"/>
                  <a:cs typeface="DM Sans Bold"/>
                  <a:sym typeface="DM Sans Bold"/>
                  <a:hlinkClick r:id="rId2" tooltip="https://docs.google.com/spreadsheets/d/1DUF2isFWsqVSYhbaACYtbgcLi_YjDqpE3GLQIVgkKQg/edit#gid=69851113">
                    <a:extLst>
                      <a:ext uri="{A12FA001-AC4F-418D-AE19-62706E023703}">
                        <ahyp:hlinkClr xmlns:ahyp="http://schemas.microsoft.com/office/drawing/2018/hyperlinkcolor" val="tx"/>
                      </a:ext>
                    </a:extLst>
                  </a:hlinkClick>
                </a:rPr>
                <a:t>Top Sellers by delivery time</a:t>
              </a:r>
            </a:p>
          </p:txBody>
        </p:sp>
      </p:grpSp>
      <p:sp>
        <p:nvSpPr>
          <p:cNvPr id="14" name="AutoShape 14"/>
          <p:cNvSpPr/>
          <p:nvPr/>
        </p:nvSpPr>
        <p:spPr>
          <a:xfrm rot="-5400000">
            <a:off x="5161264" y="5138738"/>
            <a:ext cx="10287000" cy="0"/>
          </a:xfrm>
          <a:prstGeom prst="line">
            <a:avLst/>
          </a:prstGeom>
          <a:ln w="9525" cap="rnd">
            <a:solidFill>
              <a:srgbClr val="000000"/>
            </a:solidFill>
            <a:prstDash val="solid"/>
            <a:headEnd type="none" w="sm" len="sm"/>
            <a:tailEnd type="none" w="sm" len="sm"/>
          </a:ln>
        </p:spPr>
      </p:sp>
      <p:sp>
        <p:nvSpPr>
          <p:cNvPr id="15" name="AutoShape 15"/>
          <p:cNvSpPr/>
          <p:nvPr/>
        </p:nvSpPr>
        <p:spPr>
          <a:xfrm flipV="1">
            <a:off x="0" y="4882408"/>
            <a:ext cx="10300002" cy="9525"/>
          </a:xfrm>
          <a:prstGeom prst="line">
            <a:avLst/>
          </a:prstGeom>
          <a:ln w="9525" cap="rnd">
            <a:solidFill>
              <a:srgbClr val="000000"/>
            </a:solidFill>
            <a:prstDash val="solid"/>
            <a:headEnd type="none" w="sm" len="sm"/>
            <a:tailEnd type="none" w="sm" len="sm"/>
          </a:ln>
        </p:spPr>
      </p:sp>
      <p:sp>
        <p:nvSpPr>
          <p:cNvPr id="16" name="AutoShape 16"/>
          <p:cNvSpPr/>
          <p:nvPr/>
        </p:nvSpPr>
        <p:spPr>
          <a:xfrm>
            <a:off x="10300002" y="4882408"/>
            <a:ext cx="8216890" cy="0"/>
          </a:xfrm>
          <a:prstGeom prst="line">
            <a:avLst/>
          </a:prstGeom>
          <a:ln w="9525" cap="rnd">
            <a:solidFill>
              <a:srgbClr val="000000"/>
            </a:solidFill>
            <a:prstDash val="solid"/>
            <a:headEnd type="none" w="sm" len="sm"/>
            <a:tailEnd type="none" w="sm" len="sm"/>
          </a:ln>
        </p:spPr>
      </p:sp>
      <p:sp>
        <p:nvSpPr>
          <p:cNvPr id="18" name="Freeform 18"/>
          <p:cNvSpPr/>
          <p:nvPr/>
        </p:nvSpPr>
        <p:spPr>
          <a:xfrm>
            <a:off x="10711444" y="735589"/>
            <a:ext cx="631123" cy="582928"/>
          </a:xfrm>
          <a:custGeom>
            <a:avLst/>
            <a:gdLst/>
            <a:ahLst/>
            <a:cxnLst/>
            <a:rect l="l" t="t" r="r" b="b"/>
            <a:pathLst>
              <a:path w="631123" h="582928">
                <a:moveTo>
                  <a:pt x="0" y="0"/>
                </a:moveTo>
                <a:lnTo>
                  <a:pt x="631123" y="0"/>
                </a:lnTo>
                <a:lnTo>
                  <a:pt x="631123" y="582928"/>
                </a:lnTo>
                <a:lnTo>
                  <a:pt x="0" y="58292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9" name="Freeform 19"/>
          <p:cNvSpPr/>
          <p:nvPr/>
        </p:nvSpPr>
        <p:spPr>
          <a:xfrm>
            <a:off x="10603865" y="6290130"/>
            <a:ext cx="631123" cy="582928"/>
          </a:xfrm>
          <a:custGeom>
            <a:avLst/>
            <a:gdLst/>
            <a:ahLst/>
            <a:cxnLst/>
            <a:rect l="l" t="t" r="r" b="b"/>
            <a:pathLst>
              <a:path w="631123" h="582928">
                <a:moveTo>
                  <a:pt x="0" y="0"/>
                </a:moveTo>
                <a:lnTo>
                  <a:pt x="631123" y="0"/>
                </a:lnTo>
                <a:lnTo>
                  <a:pt x="631123" y="582928"/>
                </a:lnTo>
                <a:lnTo>
                  <a:pt x="0" y="58292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21" name="Group 5">
            <a:extLst>
              <a:ext uri="{FF2B5EF4-FFF2-40B4-BE49-F238E27FC236}">
                <a16:creationId xmlns:a16="http://schemas.microsoft.com/office/drawing/2014/main" id="{870942D6-1421-4008-8F98-42B7B068B12C}"/>
              </a:ext>
            </a:extLst>
          </p:cNvPr>
          <p:cNvGrpSpPr/>
          <p:nvPr/>
        </p:nvGrpSpPr>
        <p:grpSpPr>
          <a:xfrm>
            <a:off x="11549062" y="6299655"/>
            <a:ext cx="5253921" cy="2036233"/>
            <a:chOff x="0" y="-76200"/>
            <a:chExt cx="5770477" cy="2714976"/>
          </a:xfrm>
        </p:grpSpPr>
        <p:sp>
          <p:nvSpPr>
            <p:cNvPr id="22" name="TextBox 6">
              <a:extLst>
                <a:ext uri="{FF2B5EF4-FFF2-40B4-BE49-F238E27FC236}">
                  <a16:creationId xmlns:a16="http://schemas.microsoft.com/office/drawing/2014/main" id="{9EDA2141-7932-4428-A7F5-B15C17652D9C}"/>
                </a:ext>
              </a:extLst>
            </p:cNvPr>
            <p:cNvSpPr txBox="1"/>
            <p:nvPr/>
          </p:nvSpPr>
          <p:spPr>
            <a:xfrm>
              <a:off x="0" y="858033"/>
              <a:ext cx="5770477" cy="1780743"/>
            </a:xfrm>
            <a:prstGeom prst="rect">
              <a:avLst/>
            </a:prstGeom>
          </p:spPr>
          <p:txBody>
            <a:bodyPr lIns="0" tIns="0" rIns="0" bIns="0" rtlCol="0" anchor="t">
              <a:spAutoFit/>
            </a:bodyPr>
            <a:lstStyle/>
            <a:p>
              <a:pPr algn="l">
                <a:lnSpc>
                  <a:spcPts val="3600"/>
                </a:lnSpc>
              </a:pPr>
              <a:r>
                <a:rPr lang="en-US" b="1" dirty="0">
                  <a:solidFill>
                    <a:srgbClr val="000000"/>
                  </a:solidFill>
                  <a:latin typeface="DM Sans"/>
                  <a:ea typeface="DM Sans"/>
                  <a:cs typeface="DM Sans"/>
                  <a:sym typeface="DM Sans"/>
                  <a:hlinkClick r:id="rId2" tooltip="https://docs.google.com/spreadsheets/d/1DUF2isFWsqVSYhbaACYtbgcLi_YjDqpE3GLQIVgkKQg/edit#gid=69851113"/>
                </a:rPr>
                <a:t>Successfully identified top sellers by revenue generation for </a:t>
              </a:r>
              <a:r>
                <a:rPr lang="en-US" b="1" dirty="0" err="1">
                  <a:solidFill>
                    <a:srgbClr val="000000"/>
                  </a:solidFill>
                  <a:latin typeface="DM Sans"/>
                  <a:ea typeface="DM Sans"/>
                  <a:cs typeface="DM Sans"/>
                  <a:sym typeface="DM Sans"/>
                  <a:hlinkClick r:id="rId2" tooltip="https://docs.google.com/spreadsheets/d/1DUF2isFWsqVSYhbaACYtbgcLi_YjDqpE3GLQIVgkKQg/edit#gid=69851113"/>
                </a:rPr>
                <a:t>Olist</a:t>
              </a:r>
              <a:r>
                <a:rPr lang="en-US" b="1" dirty="0">
                  <a:solidFill>
                    <a:srgbClr val="000000"/>
                  </a:solidFill>
                  <a:latin typeface="DM Sans"/>
                  <a:ea typeface="DM Sans"/>
                  <a:cs typeface="DM Sans"/>
                  <a:sym typeface="DM Sans"/>
                  <a:hlinkClick r:id="rId2" tooltip="https://docs.google.com/spreadsheets/d/1DUF2isFWsqVSYhbaACYtbgcLi_YjDqpE3GLQIVgkKQg/edit#gid=69851113"/>
                </a:rPr>
                <a:t>. Top seller has generated more than R$500k in sales revenue.</a:t>
              </a:r>
            </a:p>
          </p:txBody>
        </p:sp>
        <p:sp>
          <p:nvSpPr>
            <p:cNvPr id="23" name="TextBox 7">
              <a:extLst>
                <a:ext uri="{FF2B5EF4-FFF2-40B4-BE49-F238E27FC236}">
                  <a16:creationId xmlns:a16="http://schemas.microsoft.com/office/drawing/2014/main" id="{2A1EFA68-36ED-4137-8C3E-AC725BC11CC7}"/>
                </a:ext>
              </a:extLst>
            </p:cNvPr>
            <p:cNvSpPr txBox="1"/>
            <p:nvPr/>
          </p:nvSpPr>
          <p:spPr>
            <a:xfrm>
              <a:off x="0" y="-76200"/>
              <a:ext cx="5770477" cy="578877"/>
            </a:xfrm>
            <a:prstGeom prst="rect">
              <a:avLst/>
            </a:prstGeom>
          </p:spPr>
          <p:txBody>
            <a:bodyPr lIns="0" tIns="0" rIns="0" bIns="0" rtlCol="0" anchor="t">
              <a:spAutoFit/>
            </a:bodyPr>
            <a:lstStyle/>
            <a:p>
              <a:pPr algn="l">
                <a:lnSpc>
                  <a:spcPts val="3600"/>
                </a:lnSpc>
              </a:pPr>
              <a:r>
                <a:rPr lang="en-US" sz="2400" b="1" dirty="0">
                  <a:solidFill>
                    <a:srgbClr val="FF0000"/>
                  </a:solidFill>
                  <a:latin typeface="DM Sans Bold"/>
                  <a:ea typeface="DM Sans Bold"/>
                  <a:cs typeface="DM Sans Bold"/>
                  <a:sym typeface="DM Sans Bold"/>
                  <a:hlinkClick r:id="rId2" tooltip="https://docs.google.com/spreadsheets/d/1DUF2isFWsqVSYhbaACYtbgcLi_YjDqpE3GLQIVgkKQg/edit#gid=69851113">
                    <a:extLst>
                      <a:ext uri="{A12FA001-AC4F-418D-AE19-62706E023703}">
                        <ahyp:hlinkClr xmlns:ahyp="http://schemas.microsoft.com/office/drawing/2018/hyperlinkcolor" val="tx"/>
                      </a:ext>
                    </a:extLst>
                  </a:hlinkClick>
                </a:rPr>
                <a:t>Top Sellers by revenue generation</a:t>
              </a:r>
            </a:p>
          </p:txBody>
        </p:sp>
      </p:grpSp>
      <p:pic>
        <p:nvPicPr>
          <p:cNvPr id="4100" name="Picture 4" descr="Seller at Home Improvement Store Stock Image - Image of occupation, hand:  27594965">
            <a:extLst>
              <a:ext uri="{FF2B5EF4-FFF2-40B4-BE49-F238E27FC236}">
                <a16:creationId xmlns:a16="http://schemas.microsoft.com/office/drawing/2014/main" id="{51D8B364-0494-48C4-84E6-2DA8F7BAB43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38225" y="4984862"/>
            <a:ext cx="8407673" cy="53021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1571479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347291"/>
            <a:ext cx="7129449" cy="2462213"/>
          </a:xfrm>
          <a:prstGeom prst="rect">
            <a:avLst/>
          </a:prstGeom>
        </p:spPr>
        <p:txBody>
          <a:bodyPr wrap="square" lIns="0" tIns="0" rIns="0" bIns="0" rtlCol="0" anchor="t">
            <a:spAutoFit/>
          </a:bodyPr>
          <a:lstStyle/>
          <a:p>
            <a:pPr algn="l">
              <a:lnSpc>
                <a:spcPts val="9600"/>
              </a:lnSpc>
            </a:pPr>
            <a:r>
              <a:rPr lang="en-US" sz="8000" spc="-320" dirty="0">
                <a:solidFill>
                  <a:srgbClr val="000000"/>
                </a:solidFill>
                <a:latin typeface="Russo One"/>
                <a:ea typeface="Russo One"/>
                <a:cs typeface="Russo One"/>
                <a:sym typeface="Russo One"/>
              </a:rPr>
              <a:t>Review</a:t>
            </a:r>
          </a:p>
          <a:p>
            <a:pPr algn="l">
              <a:lnSpc>
                <a:spcPts val="9600"/>
              </a:lnSpc>
            </a:pPr>
            <a:r>
              <a:rPr lang="en-US" sz="8000" spc="-320" dirty="0">
                <a:solidFill>
                  <a:srgbClr val="000000"/>
                </a:solidFill>
                <a:latin typeface="Russo One"/>
                <a:ea typeface="Russo One"/>
                <a:cs typeface="Russo One"/>
                <a:sym typeface="Russo One"/>
              </a:rPr>
              <a:t>Metrics</a:t>
            </a:r>
          </a:p>
        </p:txBody>
      </p:sp>
      <p:grpSp>
        <p:nvGrpSpPr>
          <p:cNvPr id="3" name="Group 3"/>
          <p:cNvGrpSpPr/>
          <p:nvPr/>
        </p:nvGrpSpPr>
        <p:grpSpPr>
          <a:xfrm>
            <a:off x="0" y="3070047"/>
            <a:ext cx="9153525" cy="1230228"/>
            <a:chOff x="0" y="0"/>
            <a:chExt cx="12204700" cy="1496359"/>
          </a:xfrm>
        </p:grpSpPr>
        <p:sp>
          <p:nvSpPr>
            <p:cNvPr id="4" name="AutoShape 4"/>
            <p:cNvSpPr/>
            <p:nvPr/>
          </p:nvSpPr>
          <p:spPr>
            <a:xfrm>
              <a:off x="0" y="0"/>
              <a:ext cx="12204700" cy="1496359"/>
            </a:xfrm>
            <a:prstGeom prst="rect">
              <a:avLst/>
            </a:prstGeom>
            <a:solidFill>
              <a:srgbClr val="000000"/>
            </a:solidFill>
          </p:spPr>
          <p:txBody>
            <a:bodyPr/>
            <a:lstStyle/>
            <a:p>
              <a:r>
                <a:rPr lang="en-US" dirty="0"/>
                <a:t>Customer Lifetime Value (CLV):-- Sum of the total order values per customer (top 5)</a:t>
              </a:r>
              <a:endParaRPr lang="en-IN" dirty="0"/>
            </a:p>
          </p:txBody>
        </p:sp>
        <p:sp>
          <p:nvSpPr>
            <p:cNvPr id="5" name="TextBox 5"/>
            <p:cNvSpPr txBox="1"/>
            <p:nvPr/>
          </p:nvSpPr>
          <p:spPr>
            <a:xfrm>
              <a:off x="2189984" y="376704"/>
              <a:ext cx="8421467" cy="685145"/>
            </a:xfrm>
            <a:prstGeom prst="rect">
              <a:avLst/>
            </a:prstGeom>
          </p:spPr>
          <p:txBody>
            <a:bodyPr lIns="0" tIns="0" rIns="0" bIns="0" rtlCol="0" anchor="t">
              <a:spAutoFit/>
            </a:bodyPr>
            <a:lstStyle/>
            <a:p>
              <a:pPr algn="l">
                <a:lnSpc>
                  <a:spcPts val="4200"/>
                </a:lnSpc>
              </a:pPr>
              <a:endParaRPr lang="en-US" sz="3000" dirty="0">
                <a:solidFill>
                  <a:srgbClr val="FFFFFF"/>
                </a:solidFill>
                <a:latin typeface="DM Sans"/>
                <a:ea typeface="DM Sans"/>
                <a:cs typeface="DM Sans"/>
                <a:sym typeface="DM Sans"/>
              </a:endParaRPr>
            </a:p>
          </p:txBody>
        </p:sp>
        <p:sp>
          <p:nvSpPr>
            <p:cNvPr id="6" name="Freeform 6"/>
            <p:cNvSpPr/>
            <p:nvPr/>
          </p:nvSpPr>
          <p:spPr>
            <a:xfrm>
              <a:off x="1371600" y="375520"/>
              <a:ext cx="585413" cy="745318"/>
            </a:xfrm>
            <a:custGeom>
              <a:avLst/>
              <a:gdLst/>
              <a:ahLst/>
              <a:cxnLst/>
              <a:rect l="l" t="t" r="r" b="b"/>
              <a:pathLst>
                <a:path w="585413" h="745318">
                  <a:moveTo>
                    <a:pt x="0" y="0"/>
                  </a:moveTo>
                  <a:lnTo>
                    <a:pt x="585413" y="0"/>
                  </a:lnTo>
                  <a:lnTo>
                    <a:pt x="585413" y="745318"/>
                  </a:lnTo>
                  <a:lnTo>
                    <a:pt x="0" y="74531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sp>
        <p:nvSpPr>
          <p:cNvPr id="11" name="AutoShape 11"/>
          <p:cNvSpPr/>
          <p:nvPr/>
        </p:nvSpPr>
        <p:spPr>
          <a:xfrm rot="-5400000">
            <a:off x="4005262" y="5138738"/>
            <a:ext cx="10287000" cy="0"/>
          </a:xfrm>
          <a:prstGeom prst="line">
            <a:avLst/>
          </a:prstGeom>
          <a:ln w="9525" cap="rnd">
            <a:solidFill>
              <a:srgbClr val="000000"/>
            </a:solidFill>
            <a:prstDash val="solid"/>
            <a:headEnd type="none" w="sm" len="sm"/>
            <a:tailEnd type="none" w="sm" len="sm"/>
          </a:ln>
        </p:spPr>
      </p:sp>
      <p:sp>
        <p:nvSpPr>
          <p:cNvPr id="12" name="AutoShape 12"/>
          <p:cNvSpPr/>
          <p:nvPr/>
        </p:nvSpPr>
        <p:spPr>
          <a:xfrm>
            <a:off x="9153525" y="1028700"/>
            <a:ext cx="9684388" cy="0"/>
          </a:xfrm>
          <a:prstGeom prst="line">
            <a:avLst/>
          </a:prstGeom>
          <a:ln w="9525" cap="rnd">
            <a:solidFill>
              <a:srgbClr val="000000"/>
            </a:solidFill>
            <a:prstDash val="solid"/>
            <a:headEnd type="none" w="sm" len="sm"/>
            <a:tailEnd type="none" w="sm" len="sm"/>
          </a:ln>
        </p:spPr>
      </p:sp>
      <p:sp>
        <p:nvSpPr>
          <p:cNvPr id="13" name="Freeform 13"/>
          <p:cNvSpPr/>
          <p:nvPr/>
        </p:nvSpPr>
        <p:spPr>
          <a:xfrm rot="-5400000">
            <a:off x="17422835" y="347950"/>
            <a:ext cx="362710" cy="361391"/>
          </a:xfrm>
          <a:custGeom>
            <a:avLst/>
            <a:gdLst/>
            <a:ahLst/>
            <a:cxnLst/>
            <a:rect l="l" t="t" r="r" b="b"/>
            <a:pathLst>
              <a:path w="362710" h="361391">
                <a:moveTo>
                  <a:pt x="0" y="0"/>
                </a:moveTo>
                <a:lnTo>
                  <a:pt x="362709" y="0"/>
                </a:lnTo>
                <a:lnTo>
                  <a:pt x="362709" y="361390"/>
                </a:lnTo>
                <a:lnTo>
                  <a:pt x="0" y="36139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4" name="TextBox 14"/>
          <p:cNvSpPr txBox="1"/>
          <p:nvPr/>
        </p:nvSpPr>
        <p:spPr>
          <a:xfrm>
            <a:off x="9689984" y="356243"/>
            <a:ext cx="3139207" cy="306705"/>
          </a:xfrm>
          <a:prstGeom prst="rect">
            <a:avLst/>
          </a:prstGeom>
        </p:spPr>
        <p:txBody>
          <a:bodyPr lIns="0" tIns="0" rIns="0" bIns="0" rtlCol="0" anchor="t">
            <a:spAutoFit/>
          </a:bodyPr>
          <a:lstStyle/>
          <a:p>
            <a:pPr algn="l">
              <a:lnSpc>
                <a:spcPts val="2520"/>
              </a:lnSpc>
            </a:pPr>
            <a:r>
              <a:rPr lang="en-US" sz="1800" dirty="0">
                <a:solidFill>
                  <a:srgbClr val="000000"/>
                </a:solidFill>
                <a:latin typeface="DM Sans"/>
                <a:ea typeface="DM Sans"/>
                <a:cs typeface="DM Sans"/>
                <a:sym typeface="DM Sans"/>
              </a:rPr>
              <a:t>Result:</a:t>
            </a:r>
          </a:p>
        </p:txBody>
      </p:sp>
      <p:sp>
        <p:nvSpPr>
          <p:cNvPr id="16" name="TextBox 15">
            <a:extLst>
              <a:ext uri="{FF2B5EF4-FFF2-40B4-BE49-F238E27FC236}">
                <a16:creationId xmlns:a16="http://schemas.microsoft.com/office/drawing/2014/main" id="{5F1A5D56-64A8-484E-9090-66FEBFC0B18C}"/>
              </a:ext>
            </a:extLst>
          </p:cNvPr>
          <p:cNvSpPr txBox="1"/>
          <p:nvPr/>
        </p:nvSpPr>
        <p:spPr>
          <a:xfrm>
            <a:off x="1943038" y="3338232"/>
            <a:ext cx="5715000" cy="461665"/>
          </a:xfrm>
          <a:prstGeom prst="rect">
            <a:avLst/>
          </a:prstGeom>
          <a:noFill/>
        </p:spPr>
        <p:txBody>
          <a:bodyPr wrap="square">
            <a:spAutoFit/>
          </a:bodyPr>
          <a:lstStyle/>
          <a:p>
            <a:r>
              <a:rPr lang="en-US" sz="2400" b="1" dirty="0">
                <a:solidFill>
                  <a:schemeClr val="bg1"/>
                </a:solidFill>
              </a:rPr>
              <a:t>Average Review</a:t>
            </a:r>
            <a:endParaRPr lang="en-IN" sz="2400" b="1" dirty="0">
              <a:solidFill>
                <a:schemeClr val="bg1"/>
              </a:solidFill>
            </a:endParaRPr>
          </a:p>
        </p:txBody>
      </p:sp>
      <p:sp>
        <p:nvSpPr>
          <p:cNvPr id="17" name="TextBox 16">
            <a:extLst>
              <a:ext uri="{FF2B5EF4-FFF2-40B4-BE49-F238E27FC236}">
                <a16:creationId xmlns:a16="http://schemas.microsoft.com/office/drawing/2014/main" id="{23460EC0-6922-43F7-995D-FFC000FF18F8}"/>
              </a:ext>
            </a:extLst>
          </p:cNvPr>
          <p:cNvSpPr txBox="1"/>
          <p:nvPr/>
        </p:nvSpPr>
        <p:spPr>
          <a:xfrm>
            <a:off x="838200" y="4762500"/>
            <a:ext cx="7595292" cy="461665"/>
          </a:xfrm>
          <a:prstGeom prst="rect">
            <a:avLst/>
          </a:prstGeom>
          <a:noFill/>
        </p:spPr>
        <p:txBody>
          <a:bodyPr wrap="square" rtlCol="0">
            <a:spAutoFit/>
          </a:bodyPr>
          <a:lstStyle/>
          <a:p>
            <a:pPr algn="ctr"/>
            <a:r>
              <a:rPr lang="en-US" sz="2400" b="1" dirty="0"/>
              <a:t>This query calculates average review of the reviews given</a:t>
            </a:r>
            <a:endParaRPr lang="en-IN" sz="2400" b="1" u="sng" dirty="0"/>
          </a:p>
        </p:txBody>
      </p:sp>
      <p:sp>
        <p:nvSpPr>
          <p:cNvPr id="19" name="TextBox 18">
            <a:extLst>
              <a:ext uri="{FF2B5EF4-FFF2-40B4-BE49-F238E27FC236}">
                <a16:creationId xmlns:a16="http://schemas.microsoft.com/office/drawing/2014/main" id="{832FC12F-74F1-4E79-B279-4D3E63AC8E99}"/>
              </a:ext>
            </a:extLst>
          </p:cNvPr>
          <p:cNvSpPr txBox="1"/>
          <p:nvPr/>
        </p:nvSpPr>
        <p:spPr>
          <a:xfrm>
            <a:off x="785812" y="5680665"/>
            <a:ext cx="7845541" cy="1200329"/>
          </a:xfrm>
          <a:prstGeom prst="rect">
            <a:avLst/>
          </a:prstGeom>
          <a:noFill/>
          <a:ln>
            <a:solidFill>
              <a:schemeClr val="tx2">
                <a:lumMod val="50000"/>
              </a:schemeClr>
            </a:solidFill>
          </a:ln>
        </p:spPr>
        <p:txBody>
          <a:bodyPr wrap="square" rtlCol="0">
            <a:spAutoFit/>
          </a:bodyPr>
          <a:lstStyle/>
          <a:p>
            <a:r>
              <a:rPr lang="en-US" sz="2400" dirty="0"/>
              <a:t>SELECT    </a:t>
            </a:r>
          </a:p>
          <a:p>
            <a:r>
              <a:rPr lang="en-US" sz="2400" dirty="0"/>
              <a:t> AVG(</a:t>
            </a:r>
            <a:r>
              <a:rPr lang="en-US" sz="2400" dirty="0" err="1"/>
              <a:t>review_score</a:t>
            </a:r>
            <a:r>
              <a:rPr lang="en-US" sz="2400" dirty="0"/>
              <a:t>) AS </a:t>
            </a:r>
            <a:r>
              <a:rPr lang="en-US" sz="2400" dirty="0" err="1"/>
              <a:t>avg_review_score</a:t>
            </a:r>
            <a:endParaRPr lang="en-US" sz="2400" dirty="0"/>
          </a:p>
          <a:p>
            <a:r>
              <a:rPr lang="en-US" sz="2400" dirty="0"/>
              <a:t>FROM  </a:t>
            </a:r>
            <a:r>
              <a:rPr lang="en-US" sz="2400" dirty="0" err="1"/>
              <a:t>order_reviews</a:t>
            </a:r>
            <a:r>
              <a:rPr lang="en-US" sz="2400" dirty="0"/>
              <a:t>;</a:t>
            </a:r>
          </a:p>
        </p:txBody>
      </p:sp>
      <p:pic>
        <p:nvPicPr>
          <p:cNvPr id="9" name="Picture 8">
            <a:extLst>
              <a:ext uri="{FF2B5EF4-FFF2-40B4-BE49-F238E27FC236}">
                <a16:creationId xmlns:a16="http://schemas.microsoft.com/office/drawing/2014/main" id="{6664E9BD-95C4-4A1B-B4CC-E6ABD4DF7BBF}"/>
              </a:ext>
            </a:extLst>
          </p:cNvPr>
          <p:cNvPicPr>
            <a:picLocks noChangeAspect="1"/>
          </p:cNvPicPr>
          <p:nvPr/>
        </p:nvPicPr>
        <p:blipFill rotWithShape="1">
          <a:blip r:embed="rId6"/>
          <a:srcRect l="22083" t="47155" r="66250" b="42799"/>
          <a:stretch/>
        </p:blipFill>
        <p:spPr>
          <a:xfrm>
            <a:off x="10511804" y="3991541"/>
            <a:ext cx="6460329" cy="3129225"/>
          </a:xfrm>
          <a:prstGeom prst="rect">
            <a:avLst/>
          </a:prstGeom>
        </p:spPr>
      </p:pic>
    </p:spTree>
    <p:extLst>
      <p:ext uri="{BB962C8B-B14F-4D97-AF65-F5344CB8AC3E}">
        <p14:creationId xmlns:p14="http://schemas.microsoft.com/office/powerpoint/2010/main" val="169862531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347291"/>
            <a:ext cx="7129449" cy="2462213"/>
          </a:xfrm>
          <a:prstGeom prst="rect">
            <a:avLst/>
          </a:prstGeom>
        </p:spPr>
        <p:txBody>
          <a:bodyPr wrap="square" lIns="0" tIns="0" rIns="0" bIns="0" rtlCol="0" anchor="t">
            <a:spAutoFit/>
          </a:bodyPr>
          <a:lstStyle/>
          <a:p>
            <a:pPr algn="l">
              <a:lnSpc>
                <a:spcPts val="9600"/>
              </a:lnSpc>
            </a:pPr>
            <a:r>
              <a:rPr lang="en-US" sz="8000" spc="-320" dirty="0">
                <a:solidFill>
                  <a:srgbClr val="000000"/>
                </a:solidFill>
                <a:latin typeface="Russo One"/>
                <a:ea typeface="Russo One"/>
                <a:cs typeface="Russo One"/>
                <a:sym typeface="Russo One"/>
              </a:rPr>
              <a:t>Review</a:t>
            </a:r>
          </a:p>
          <a:p>
            <a:pPr algn="l">
              <a:lnSpc>
                <a:spcPts val="9600"/>
              </a:lnSpc>
            </a:pPr>
            <a:r>
              <a:rPr lang="en-US" sz="8000" spc="-320" dirty="0">
                <a:solidFill>
                  <a:srgbClr val="000000"/>
                </a:solidFill>
                <a:latin typeface="Russo One"/>
                <a:ea typeface="Russo One"/>
                <a:cs typeface="Russo One"/>
                <a:sym typeface="Russo One"/>
              </a:rPr>
              <a:t>Metrics</a:t>
            </a:r>
          </a:p>
        </p:txBody>
      </p:sp>
      <p:grpSp>
        <p:nvGrpSpPr>
          <p:cNvPr id="3" name="Group 3"/>
          <p:cNvGrpSpPr/>
          <p:nvPr/>
        </p:nvGrpSpPr>
        <p:grpSpPr>
          <a:xfrm>
            <a:off x="0" y="3070047"/>
            <a:ext cx="9153525" cy="1230228"/>
            <a:chOff x="0" y="0"/>
            <a:chExt cx="12204700" cy="1496359"/>
          </a:xfrm>
        </p:grpSpPr>
        <p:sp>
          <p:nvSpPr>
            <p:cNvPr id="4" name="AutoShape 4"/>
            <p:cNvSpPr/>
            <p:nvPr/>
          </p:nvSpPr>
          <p:spPr>
            <a:xfrm>
              <a:off x="0" y="0"/>
              <a:ext cx="12204700" cy="1496359"/>
            </a:xfrm>
            <a:prstGeom prst="rect">
              <a:avLst/>
            </a:prstGeom>
            <a:solidFill>
              <a:srgbClr val="000000"/>
            </a:solidFill>
          </p:spPr>
          <p:txBody>
            <a:bodyPr/>
            <a:lstStyle/>
            <a:p>
              <a:r>
                <a:rPr lang="en-US" dirty="0"/>
                <a:t>Customer Lifetime Value (CLV):-- Sum of the total order values per customer (top 5)</a:t>
              </a:r>
              <a:endParaRPr lang="en-IN" dirty="0"/>
            </a:p>
          </p:txBody>
        </p:sp>
        <p:sp>
          <p:nvSpPr>
            <p:cNvPr id="5" name="TextBox 5"/>
            <p:cNvSpPr txBox="1"/>
            <p:nvPr/>
          </p:nvSpPr>
          <p:spPr>
            <a:xfrm>
              <a:off x="2189984" y="376704"/>
              <a:ext cx="8421467" cy="685145"/>
            </a:xfrm>
            <a:prstGeom prst="rect">
              <a:avLst/>
            </a:prstGeom>
          </p:spPr>
          <p:txBody>
            <a:bodyPr lIns="0" tIns="0" rIns="0" bIns="0" rtlCol="0" anchor="t">
              <a:spAutoFit/>
            </a:bodyPr>
            <a:lstStyle/>
            <a:p>
              <a:pPr algn="l">
                <a:lnSpc>
                  <a:spcPts val="4200"/>
                </a:lnSpc>
              </a:pPr>
              <a:endParaRPr lang="en-US" sz="3000" dirty="0">
                <a:solidFill>
                  <a:srgbClr val="FFFFFF"/>
                </a:solidFill>
                <a:latin typeface="DM Sans"/>
                <a:ea typeface="DM Sans"/>
                <a:cs typeface="DM Sans"/>
                <a:sym typeface="DM Sans"/>
              </a:endParaRPr>
            </a:p>
          </p:txBody>
        </p:sp>
        <p:sp>
          <p:nvSpPr>
            <p:cNvPr id="6" name="Freeform 6"/>
            <p:cNvSpPr/>
            <p:nvPr/>
          </p:nvSpPr>
          <p:spPr>
            <a:xfrm>
              <a:off x="1371600" y="375520"/>
              <a:ext cx="585413" cy="745318"/>
            </a:xfrm>
            <a:custGeom>
              <a:avLst/>
              <a:gdLst/>
              <a:ahLst/>
              <a:cxnLst/>
              <a:rect l="l" t="t" r="r" b="b"/>
              <a:pathLst>
                <a:path w="585413" h="745318">
                  <a:moveTo>
                    <a:pt x="0" y="0"/>
                  </a:moveTo>
                  <a:lnTo>
                    <a:pt x="585413" y="0"/>
                  </a:lnTo>
                  <a:lnTo>
                    <a:pt x="585413" y="745318"/>
                  </a:lnTo>
                  <a:lnTo>
                    <a:pt x="0" y="74531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sp>
        <p:nvSpPr>
          <p:cNvPr id="11" name="AutoShape 11"/>
          <p:cNvSpPr/>
          <p:nvPr/>
        </p:nvSpPr>
        <p:spPr>
          <a:xfrm rot="-5400000">
            <a:off x="4005262" y="5138738"/>
            <a:ext cx="10287000" cy="0"/>
          </a:xfrm>
          <a:prstGeom prst="line">
            <a:avLst/>
          </a:prstGeom>
          <a:ln w="9525" cap="rnd">
            <a:solidFill>
              <a:srgbClr val="000000"/>
            </a:solidFill>
            <a:prstDash val="solid"/>
            <a:headEnd type="none" w="sm" len="sm"/>
            <a:tailEnd type="none" w="sm" len="sm"/>
          </a:ln>
        </p:spPr>
      </p:sp>
      <p:sp>
        <p:nvSpPr>
          <p:cNvPr id="12" name="AutoShape 12"/>
          <p:cNvSpPr/>
          <p:nvPr/>
        </p:nvSpPr>
        <p:spPr>
          <a:xfrm>
            <a:off x="9153525" y="1028700"/>
            <a:ext cx="9684388" cy="0"/>
          </a:xfrm>
          <a:prstGeom prst="line">
            <a:avLst/>
          </a:prstGeom>
          <a:ln w="9525" cap="rnd">
            <a:solidFill>
              <a:srgbClr val="000000"/>
            </a:solidFill>
            <a:prstDash val="solid"/>
            <a:headEnd type="none" w="sm" len="sm"/>
            <a:tailEnd type="none" w="sm" len="sm"/>
          </a:ln>
        </p:spPr>
      </p:sp>
      <p:sp>
        <p:nvSpPr>
          <p:cNvPr id="13" name="Freeform 13"/>
          <p:cNvSpPr/>
          <p:nvPr/>
        </p:nvSpPr>
        <p:spPr>
          <a:xfrm rot="-5400000">
            <a:off x="17422835" y="347950"/>
            <a:ext cx="362710" cy="361391"/>
          </a:xfrm>
          <a:custGeom>
            <a:avLst/>
            <a:gdLst/>
            <a:ahLst/>
            <a:cxnLst/>
            <a:rect l="l" t="t" r="r" b="b"/>
            <a:pathLst>
              <a:path w="362710" h="361391">
                <a:moveTo>
                  <a:pt x="0" y="0"/>
                </a:moveTo>
                <a:lnTo>
                  <a:pt x="362709" y="0"/>
                </a:lnTo>
                <a:lnTo>
                  <a:pt x="362709" y="361390"/>
                </a:lnTo>
                <a:lnTo>
                  <a:pt x="0" y="36139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4" name="TextBox 14"/>
          <p:cNvSpPr txBox="1"/>
          <p:nvPr/>
        </p:nvSpPr>
        <p:spPr>
          <a:xfrm>
            <a:off x="9689984" y="356243"/>
            <a:ext cx="3139207" cy="306705"/>
          </a:xfrm>
          <a:prstGeom prst="rect">
            <a:avLst/>
          </a:prstGeom>
        </p:spPr>
        <p:txBody>
          <a:bodyPr lIns="0" tIns="0" rIns="0" bIns="0" rtlCol="0" anchor="t">
            <a:spAutoFit/>
          </a:bodyPr>
          <a:lstStyle/>
          <a:p>
            <a:pPr algn="l">
              <a:lnSpc>
                <a:spcPts val="2520"/>
              </a:lnSpc>
            </a:pPr>
            <a:r>
              <a:rPr lang="en-US" sz="1800" dirty="0">
                <a:solidFill>
                  <a:srgbClr val="000000"/>
                </a:solidFill>
                <a:latin typeface="DM Sans"/>
                <a:ea typeface="DM Sans"/>
                <a:cs typeface="DM Sans"/>
                <a:sym typeface="DM Sans"/>
              </a:rPr>
              <a:t>Result:</a:t>
            </a:r>
          </a:p>
        </p:txBody>
      </p:sp>
      <p:sp>
        <p:nvSpPr>
          <p:cNvPr id="16" name="TextBox 15">
            <a:extLst>
              <a:ext uri="{FF2B5EF4-FFF2-40B4-BE49-F238E27FC236}">
                <a16:creationId xmlns:a16="http://schemas.microsoft.com/office/drawing/2014/main" id="{5F1A5D56-64A8-484E-9090-66FEBFC0B18C}"/>
              </a:ext>
            </a:extLst>
          </p:cNvPr>
          <p:cNvSpPr txBox="1"/>
          <p:nvPr/>
        </p:nvSpPr>
        <p:spPr>
          <a:xfrm>
            <a:off x="1943038" y="3338232"/>
            <a:ext cx="5715000" cy="461665"/>
          </a:xfrm>
          <a:prstGeom prst="rect">
            <a:avLst/>
          </a:prstGeom>
          <a:noFill/>
        </p:spPr>
        <p:txBody>
          <a:bodyPr wrap="square">
            <a:spAutoFit/>
          </a:bodyPr>
          <a:lstStyle/>
          <a:p>
            <a:r>
              <a:rPr lang="en-US" sz="2400" b="1" dirty="0">
                <a:solidFill>
                  <a:schemeClr val="bg1"/>
                </a:solidFill>
              </a:rPr>
              <a:t>Average Review Category wise</a:t>
            </a:r>
            <a:endParaRPr lang="en-IN" sz="2400" b="1" dirty="0">
              <a:solidFill>
                <a:schemeClr val="bg1"/>
              </a:solidFill>
            </a:endParaRPr>
          </a:p>
        </p:txBody>
      </p:sp>
      <p:sp>
        <p:nvSpPr>
          <p:cNvPr id="17" name="TextBox 16">
            <a:extLst>
              <a:ext uri="{FF2B5EF4-FFF2-40B4-BE49-F238E27FC236}">
                <a16:creationId xmlns:a16="http://schemas.microsoft.com/office/drawing/2014/main" id="{23460EC0-6922-43F7-995D-FFC000FF18F8}"/>
              </a:ext>
            </a:extLst>
          </p:cNvPr>
          <p:cNvSpPr txBox="1"/>
          <p:nvPr/>
        </p:nvSpPr>
        <p:spPr>
          <a:xfrm>
            <a:off x="838200" y="4762500"/>
            <a:ext cx="7595292" cy="830997"/>
          </a:xfrm>
          <a:prstGeom prst="rect">
            <a:avLst/>
          </a:prstGeom>
          <a:noFill/>
        </p:spPr>
        <p:txBody>
          <a:bodyPr wrap="square" rtlCol="0">
            <a:spAutoFit/>
          </a:bodyPr>
          <a:lstStyle/>
          <a:p>
            <a:pPr algn="ctr"/>
            <a:r>
              <a:rPr lang="en-US" sz="2400" b="1" dirty="0"/>
              <a:t>This query calculates average review given </a:t>
            </a:r>
          </a:p>
          <a:p>
            <a:pPr algn="ctr"/>
            <a:r>
              <a:rPr lang="en-US" sz="2400" b="1" dirty="0"/>
              <a:t>product category wise</a:t>
            </a:r>
            <a:endParaRPr lang="en-IN" sz="2400" b="1" u="sng" dirty="0"/>
          </a:p>
        </p:txBody>
      </p:sp>
      <p:sp>
        <p:nvSpPr>
          <p:cNvPr id="19" name="TextBox 18">
            <a:extLst>
              <a:ext uri="{FF2B5EF4-FFF2-40B4-BE49-F238E27FC236}">
                <a16:creationId xmlns:a16="http://schemas.microsoft.com/office/drawing/2014/main" id="{832FC12F-74F1-4E79-B279-4D3E63AC8E99}"/>
              </a:ext>
            </a:extLst>
          </p:cNvPr>
          <p:cNvSpPr txBox="1"/>
          <p:nvPr/>
        </p:nvSpPr>
        <p:spPr>
          <a:xfrm>
            <a:off x="785812" y="5680665"/>
            <a:ext cx="7845541" cy="3539430"/>
          </a:xfrm>
          <a:prstGeom prst="rect">
            <a:avLst/>
          </a:prstGeom>
          <a:noFill/>
          <a:ln>
            <a:solidFill>
              <a:schemeClr val="tx2">
                <a:lumMod val="50000"/>
              </a:schemeClr>
            </a:solidFill>
          </a:ln>
        </p:spPr>
        <p:txBody>
          <a:bodyPr wrap="square" rtlCol="0">
            <a:spAutoFit/>
          </a:bodyPr>
          <a:lstStyle/>
          <a:p>
            <a:r>
              <a:rPr lang="en-US" sz="2800" dirty="0"/>
              <a:t>SELECT    </a:t>
            </a:r>
            <a:r>
              <a:rPr lang="en-US" sz="2800" dirty="0" err="1"/>
              <a:t>p.category_name_english</a:t>
            </a:r>
            <a:r>
              <a:rPr lang="en-US" sz="2800" dirty="0"/>
              <a:t> AS Category, </a:t>
            </a:r>
          </a:p>
          <a:p>
            <a:r>
              <a:rPr lang="en-US" sz="2800" dirty="0"/>
              <a:t>AVG(</a:t>
            </a:r>
            <a:r>
              <a:rPr lang="en-US" sz="2800" dirty="0" err="1"/>
              <a:t>review_score</a:t>
            </a:r>
            <a:r>
              <a:rPr lang="en-US" sz="2800" dirty="0"/>
              <a:t>) AS </a:t>
            </a:r>
            <a:r>
              <a:rPr lang="en-US" sz="2800" dirty="0" err="1"/>
              <a:t>avg_review_score</a:t>
            </a:r>
            <a:endParaRPr lang="en-US" sz="2800" dirty="0"/>
          </a:p>
          <a:p>
            <a:r>
              <a:rPr lang="en-US" sz="2800" dirty="0"/>
              <a:t>FROM     </a:t>
            </a:r>
            <a:r>
              <a:rPr lang="en-US" sz="2800" dirty="0" err="1"/>
              <a:t>order_reviews</a:t>
            </a:r>
            <a:r>
              <a:rPr lang="en-US" sz="2800" dirty="0"/>
              <a:t> o </a:t>
            </a:r>
          </a:p>
          <a:p>
            <a:r>
              <a:rPr lang="en-US" sz="2800" dirty="0"/>
              <a:t>JOIN </a:t>
            </a:r>
            <a:r>
              <a:rPr lang="en-US" sz="2800" dirty="0" err="1"/>
              <a:t>order_items</a:t>
            </a:r>
            <a:r>
              <a:rPr lang="en-US" sz="2800" dirty="0"/>
              <a:t> oi ON </a:t>
            </a:r>
            <a:r>
              <a:rPr lang="en-US" sz="2800" dirty="0" err="1"/>
              <a:t>o.order_id</a:t>
            </a:r>
            <a:r>
              <a:rPr lang="en-US" sz="2800" dirty="0"/>
              <a:t>=</a:t>
            </a:r>
            <a:r>
              <a:rPr lang="en-US" sz="2800" dirty="0" err="1"/>
              <a:t>oi.order_id</a:t>
            </a:r>
            <a:endParaRPr lang="en-US" sz="2800" dirty="0"/>
          </a:p>
          <a:p>
            <a:r>
              <a:rPr lang="en-US" sz="2800" dirty="0"/>
              <a:t>JOIN </a:t>
            </a:r>
            <a:r>
              <a:rPr lang="en-US" sz="2800" dirty="0" err="1"/>
              <a:t>ProductWithCategoryEnglish</a:t>
            </a:r>
            <a:r>
              <a:rPr lang="en-US" sz="2800" dirty="0"/>
              <a:t> p 	ON </a:t>
            </a:r>
            <a:r>
              <a:rPr lang="en-US" sz="2800" dirty="0" err="1"/>
              <a:t>p.product_id</a:t>
            </a:r>
            <a:r>
              <a:rPr lang="en-US" sz="2800" dirty="0"/>
              <a:t> = </a:t>
            </a:r>
            <a:r>
              <a:rPr lang="en-US" sz="2800" dirty="0" err="1"/>
              <a:t>oi.product_id</a:t>
            </a:r>
            <a:endParaRPr lang="en-US" sz="2800" dirty="0"/>
          </a:p>
          <a:p>
            <a:r>
              <a:rPr lang="en-US" sz="2800" dirty="0"/>
              <a:t>Group BY </a:t>
            </a:r>
            <a:r>
              <a:rPr lang="en-US" sz="2800" dirty="0" err="1"/>
              <a:t>p.category_name_English</a:t>
            </a:r>
            <a:endParaRPr lang="en-US" sz="2800" dirty="0"/>
          </a:p>
          <a:p>
            <a:r>
              <a:rPr lang="en-US" sz="2800" dirty="0"/>
              <a:t>Order by AVG(</a:t>
            </a:r>
            <a:r>
              <a:rPr lang="en-US" sz="2800" dirty="0" err="1"/>
              <a:t>review_score</a:t>
            </a:r>
            <a:r>
              <a:rPr lang="en-US" sz="2800" dirty="0"/>
              <a:t>) DESC;</a:t>
            </a:r>
          </a:p>
        </p:txBody>
      </p:sp>
      <p:sp>
        <p:nvSpPr>
          <p:cNvPr id="10" name="TextBox 9">
            <a:extLst>
              <a:ext uri="{FF2B5EF4-FFF2-40B4-BE49-F238E27FC236}">
                <a16:creationId xmlns:a16="http://schemas.microsoft.com/office/drawing/2014/main" id="{BD112824-8120-4AA8-BC0D-AFF82AE862D0}"/>
              </a:ext>
            </a:extLst>
          </p:cNvPr>
          <p:cNvSpPr txBox="1"/>
          <p:nvPr/>
        </p:nvSpPr>
        <p:spPr>
          <a:xfrm>
            <a:off x="10338938" y="9791701"/>
            <a:ext cx="6806062" cy="369332"/>
          </a:xfrm>
          <a:prstGeom prst="rect">
            <a:avLst/>
          </a:prstGeom>
          <a:noFill/>
        </p:spPr>
        <p:txBody>
          <a:bodyPr wrap="square" rtlCol="0">
            <a:spAutoFit/>
          </a:bodyPr>
          <a:lstStyle/>
          <a:p>
            <a:pPr algn="ctr"/>
            <a:r>
              <a:rPr lang="en-US" b="1" dirty="0"/>
              <a:t>*Note: Only a portion of the table is shown.</a:t>
            </a:r>
            <a:endParaRPr lang="en-IN" b="1" dirty="0"/>
          </a:p>
        </p:txBody>
      </p:sp>
      <p:pic>
        <p:nvPicPr>
          <p:cNvPr id="9" name="Picture 8">
            <a:extLst>
              <a:ext uri="{FF2B5EF4-FFF2-40B4-BE49-F238E27FC236}">
                <a16:creationId xmlns:a16="http://schemas.microsoft.com/office/drawing/2014/main" id="{CA919F6C-91F5-4BE9-86FA-8689D4F9C153}"/>
              </a:ext>
            </a:extLst>
          </p:cNvPr>
          <p:cNvPicPr>
            <a:picLocks noChangeAspect="1"/>
          </p:cNvPicPr>
          <p:nvPr/>
        </p:nvPicPr>
        <p:blipFill rotWithShape="1">
          <a:blip r:embed="rId6"/>
          <a:srcRect l="19513" t="47431" r="52570" b="12912"/>
          <a:stretch/>
        </p:blipFill>
        <p:spPr>
          <a:xfrm>
            <a:off x="10380293" y="1172141"/>
            <a:ext cx="6449472" cy="4961958"/>
          </a:xfrm>
          <a:prstGeom prst="rect">
            <a:avLst/>
          </a:prstGeom>
        </p:spPr>
      </p:pic>
      <p:pic>
        <p:nvPicPr>
          <p:cNvPr id="8" name="Picture 7">
            <a:extLst>
              <a:ext uri="{FF2B5EF4-FFF2-40B4-BE49-F238E27FC236}">
                <a16:creationId xmlns:a16="http://schemas.microsoft.com/office/drawing/2014/main" id="{FDAC8C40-2B23-415A-9239-E90931833F9F}"/>
              </a:ext>
            </a:extLst>
          </p:cNvPr>
          <p:cNvPicPr>
            <a:picLocks noChangeAspect="1"/>
          </p:cNvPicPr>
          <p:nvPr/>
        </p:nvPicPr>
        <p:blipFill rotWithShape="1">
          <a:blip r:embed="rId7"/>
          <a:srcRect l="19421" t="65878" r="53194" b="8448"/>
          <a:stretch/>
        </p:blipFill>
        <p:spPr>
          <a:xfrm>
            <a:off x="10380293" y="6321829"/>
            <a:ext cx="6449471" cy="3441297"/>
          </a:xfrm>
          <a:prstGeom prst="rect">
            <a:avLst/>
          </a:prstGeom>
        </p:spPr>
      </p:pic>
      <p:sp>
        <p:nvSpPr>
          <p:cNvPr id="18" name="TextBox 17">
            <a:extLst>
              <a:ext uri="{FF2B5EF4-FFF2-40B4-BE49-F238E27FC236}">
                <a16:creationId xmlns:a16="http://schemas.microsoft.com/office/drawing/2014/main" id="{B54D4788-E231-4D96-8DC3-296EFC07F2D6}"/>
              </a:ext>
            </a:extLst>
          </p:cNvPr>
          <p:cNvSpPr txBox="1"/>
          <p:nvPr/>
        </p:nvSpPr>
        <p:spPr>
          <a:xfrm>
            <a:off x="10338937" y="6043298"/>
            <a:ext cx="6806062" cy="369332"/>
          </a:xfrm>
          <a:prstGeom prst="rect">
            <a:avLst/>
          </a:prstGeom>
          <a:noFill/>
        </p:spPr>
        <p:txBody>
          <a:bodyPr wrap="square" rtlCol="0">
            <a:spAutoFit/>
          </a:bodyPr>
          <a:lstStyle/>
          <a:p>
            <a:pPr algn="ctr"/>
            <a:r>
              <a:rPr lang="en-US" b="1" dirty="0"/>
              <a:t>……</a:t>
            </a:r>
            <a:endParaRPr lang="en-IN" b="1" dirty="0"/>
          </a:p>
        </p:txBody>
      </p:sp>
    </p:spTree>
    <p:extLst>
      <p:ext uri="{BB962C8B-B14F-4D97-AF65-F5344CB8AC3E}">
        <p14:creationId xmlns:p14="http://schemas.microsoft.com/office/powerpoint/2010/main" val="76813762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347291"/>
            <a:ext cx="7129449" cy="2462213"/>
          </a:xfrm>
          <a:prstGeom prst="rect">
            <a:avLst/>
          </a:prstGeom>
        </p:spPr>
        <p:txBody>
          <a:bodyPr wrap="square" lIns="0" tIns="0" rIns="0" bIns="0" rtlCol="0" anchor="t">
            <a:spAutoFit/>
          </a:bodyPr>
          <a:lstStyle/>
          <a:p>
            <a:pPr algn="l">
              <a:lnSpc>
                <a:spcPts val="9600"/>
              </a:lnSpc>
            </a:pPr>
            <a:r>
              <a:rPr lang="en-US" sz="8000" spc="-320" dirty="0">
                <a:solidFill>
                  <a:srgbClr val="000000"/>
                </a:solidFill>
                <a:latin typeface="Russo One"/>
                <a:ea typeface="Russo One"/>
                <a:cs typeface="Russo One"/>
                <a:sym typeface="Russo One"/>
              </a:rPr>
              <a:t>Review</a:t>
            </a:r>
          </a:p>
          <a:p>
            <a:pPr algn="l">
              <a:lnSpc>
                <a:spcPts val="9600"/>
              </a:lnSpc>
            </a:pPr>
            <a:r>
              <a:rPr lang="en-US" sz="8000" spc="-320" dirty="0">
                <a:solidFill>
                  <a:srgbClr val="000000"/>
                </a:solidFill>
                <a:latin typeface="Russo One"/>
                <a:ea typeface="Russo One"/>
                <a:cs typeface="Russo One"/>
                <a:sym typeface="Russo One"/>
              </a:rPr>
              <a:t>Metrics</a:t>
            </a:r>
          </a:p>
        </p:txBody>
      </p:sp>
      <p:grpSp>
        <p:nvGrpSpPr>
          <p:cNvPr id="3" name="Group 3"/>
          <p:cNvGrpSpPr/>
          <p:nvPr/>
        </p:nvGrpSpPr>
        <p:grpSpPr>
          <a:xfrm>
            <a:off x="0" y="3070047"/>
            <a:ext cx="9153525" cy="1230228"/>
            <a:chOff x="0" y="0"/>
            <a:chExt cx="12204700" cy="1496359"/>
          </a:xfrm>
        </p:grpSpPr>
        <p:sp>
          <p:nvSpPr>
            <p:cNvPr id="4" name="AutoShape 4"/>
            <p:cNvSpPr/>
            <p:nvPr/>
          </p:nvSpPr>
          <p:spPr>
            <a:xfrm>
              <a:off x="0" y="0"/>
              <a:ext cx="12204700" cy="1496359"/>
            </a:xfrm>
            <a:prstGeom prst="rect">
              <a:avLst/>
            </a:prstGeom>
            <a:solidFill>
              <a:srgbClr val="000000"/>
            </a:solidFill>
          </p:spPr>
          <p:txBody>
            <a:bodyPr/>
            <a:lstStyle/>
            <a:p>
              <a:r>
                <a:rPr lang="en-US" dirty="0"/>
                <a:t>Customer Lifetime Value (CLV):-- Sum of the total order values per customer (top 5)</a:t>
              </a:r>
              <a:endParaRPr lang="en-IN" dirty="0"/>
            </a:p>
          </p:txBody>
        </p:sp>
        <p:sp>
          <p:nvSpPr>
            <p:cNvPr id="5" name="TextBox 5"/>
            <p:cNvSpPr txBox="1"/>
            <p:nvPr/>
          </p:nvSpPr>
          <p:spPr>
            <a:xfrm>
              <a:off x="2189984" y="376704"/>
              <a:ext cx="8421467" cy="685145"/>
            </a:xfrm>
            <a:prstGeom prst="rect">
              <a:avLst/>
            </a:prstGeom>
          </p:spPr>
          <p:txBody>
            <a:bodyPr lIns="0" tIns="0" rIns="0" bIns="0" rtlCol="0" anchor="t">
              <a:spAutoFit/>
            </a:bodyPr>
            <a:lstStyle/>
            <a:p>
              <a:pPr algn="l">
                <a:lnSpc>
                  <a:spcPts val="4200"/>
                </a:lnSpc>
              </a:pPr>
              <a:endParaRPr lang="en-US" sz="3000" dirty="0">
                <a:solidFill>
                  <a:srgbClr val="FFFFFF"/>
                </a:solidFill>
                <a:latin typeface="DM Sans"/>
                <a:ea typeface="DM Sans"/>
                <a:cs typeface="DM Sans"/>
                <a:sym typeface="DM Sans"/>
              </a:endParaRPr>
            </a:p>
          </p:txBody>
        </p:sp>
        <p:sp>
          <p:nvSpPr>
            <p:cNvPr id="6" name="Freeform 6"/>
            <p:cNvSpPr/>
            <p:nvPr/>
          </p:nvSpPr>
          <p:spPr>
            <a:xfrm>
              <a:off x="1371600" y="375520"/>
              <a:ext cx="585413" cy="745318"/>
            </a:xfrm>
            <a:custGeom>
              <a:avLst/>
              <a:gdLst/>
              <a:ahLst/>
              <a:cxnLst/>
              <a:rect l="l" t="t" r="r" b="b"/>
              <a:pathLst>
                <a:path w="585413" h="745318">
                  <a:moveTo>
                    <a:pt x="0" y="0"/>
                  </a:moveTo>
                  <a:lnTo>
                    <a:pt x="585413" y="0"/>
                  </a:lnTo>
                  <a:lnTo>
                    <a:pt x="585413" y="745318"/>
                  </a:lnTo>
                  <a:lnTo>
                    <a:pt x="0" y="74531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sp>
        <p:nvSpPr>
          <p:cNvPr id="11" name="AutoShape 11"/>
          <p:cNvSpPr/>
          <p:nvPr/>
        </p:nvSpPr>
        <p:spPr>
          <a:xfrm rot="-5400000">
            <a:off x="4005262" y="5138738"/>
            <a:ext cx="10287000" cy="0"/>
          </a:xfrm>
          <a:prstGeom prst="line">
            <a:avLst/>
          </a:prstGeom>
          <a:ln w="9525" cap="rnd">
            <a:solidFill>
              <a:srgbClr val="000000"/>
            </a:solidFill>
            <a:prstDash val="solid"/>
            <a:headEnd type="none" w="sm" len="sm"/>
            <a:tailEnd type="none" w="sm" len="sm"/>
          </a:ln>
        </p:spPr>
      </p:sp>
      <p:sp>
        <p:nvSpPr>
          <p:cNvPr id="12" name="AutoShape 12"/>
          <p:cNvSpPr/>
          <p:nvPr/>
        </p:nvSpPr>
        <p:spPr>
          <a:xfrm>
            <a:off x="9153525" y="1028700"/>
            <a:ext cx="9684388" cy="0"/>
          </a:xfrm>
          <a:prstGeom prst="line">
            <a:avLst/>
          </a:prstGeom>
          <a:ln w="9525" cap="rnd">
            <a:solidFill>
              <a:srgbClr val="000000"/>
            </a:solidFill>
            <a:prstDash val="solid"/>
            <a:headEnd type="none" w="sm" len="sm"/>
            <a:tailEnd type="none" w="sm" len="sm"/>
          </a:ln>
        </p:spPr>
      </p:sp>
      <p:sp>
        <p:nvSpPr>
          <p:cNvPr id="13" name="Freeform 13"/>
          <p:cNvSpPr/>
          <p:nvPr/>
        </p:nvSpPr>
        <p:spPr>
          <a:xfrm rot="-5400000">
            <a:off x="17422835" y="347950"/>
            <a:ext cx="362710" cy="361391"/>
          </a:xfrm>
          <a:custGeom>
            <a:avLst/>
            <a:gdLst/>
            <a:ahLst/>
            <a:cxnLst/>
            <a:rect l="l" t="t" r="r" b="b"/>
            <a:pathLst>
              <a:path w="362710" h="361391">
                <a:moveTo>
                  <a:pt x="0" y="0"/>
                </a:moveTo>
                <a:lnTo>
                  <a:pt x="362709" y="0"/>
                </a:lnTo>
                <a:lnTo>
                  <a:pt x="362709" y="361390"/>
                </a:lnTo>
                <a:lnTo>
                  <a:pt x="0" y="36139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4" name="TextBox 14"/>
          <p:cNvSpPr txBox="1"/>
          <p:nvPr/>
        </p:nvSpPr>
        <p:spPr>
          <a:xfrm>
            <a:off x="9689984" y="356243"/>
            <a:ext cx="3139207" cy="306705"/>
          </a:xfrm>
          <a:prstGeom prst="rect">
            <a:avLst/>
          </a:prstGeom>
        </p:spPr>
        <p:txBody>
          <a:bodyPr lIns="0" tIns="0" rIns="0" bIns="0" rtlCol="0" anchor="t">
            <a:spAutoFit/>
          </a:bodyPr>
          <a:lstStyle/>
          <a:p>
            <a:pPr algn="l">
              <a:lnSpc>
                <a:spcPts val="2520"/>
              </a:lnSpc>
            </a:pPr>
            <a:r>
              <a:rPr lang="en-US" sz="1800" dirty="0">
                <a:solidFill>
                  <a:srgbClr val="000000"/>
                </a:solidFill>
                <a:latin typeface="DM Sans"/>
                <a:ea typeface="DM Sans"/>
                <a:cs typeface="DM Sans"/>
                <a:sym typeface="DM Sans"/>
              </a:rPr>
              <a:t>Result:</a:t>
            </a:r>
          </a:p>
        </p:txBody>
      </p:sp>
      <p:sp>
        <p:nvSpPr>
          <p:cNvPr id="16" name="TextBox 15">
            <a:extLst>
              <a:ext uri="{FF2B5EF4-FFF2-40B4-BE49-F238E27FC236}">
                <a16:creationId xmlns:a16="http://schemas.microsoft.com/office/drawing/2014/main" id="{5F1A5D56-64A8-484E-9090-66FEBFC0B18C}"/>
              </a:ext>
            </a:extLst>
          </p:cNvPr>
          <p:cNvSpPr txBox="1"/>
          <p:nvPr/>
        </p:nvSpPr>
        <p:spPr>
          <a:xfrm>
            <a:off x="1943038" y="3338232"/>
            <a:ext cx="5715000" cy="461665"/>
          </a:xfrm>
          <a:prstGeom prst="rect">
            <a:avLst/>
          </a:prstGeom>
          <a:noFill/>
        </p:spPr>
        <p:txBody>
          <a:bodyPr wrap="square">
            <a:spAutoFit/>
          </a:bodyPr>
          <a:lstStyle/>
          <a:p>
            <a:r>
              <a:rPr lang="en-US" sz="2400" b="1" dirty="0">
                <a:solidFill>
                  <a:schemeClr val="bg1"/>
                </a:solidFill>
              </a:rPr>
              <a:t>Average Review  for high value orders</a:t>
            </a:r>
            <a:endParaRPr lang="en-IN" sz="2400" b="1" dirty="0">
              <a:solidFill>
                <a:schemeClr val="bg1"/>
              </a:solidFill>
            </a:endParaRPr>
          </a:p>
        </p:txBody>
      </p:sp>
      <p:sp>
        <p:nvSpPr>
          <p:cNvPr id="17" name="TextBox 16">
            <a:extLst>
              <a:ext uri="{FF2B5EF4-FFF2-40B4-BE49-F238E27FC236}">
                <a16:creationId xmlns:a16="http://schemas.microsoft.com/office/drawing/2014/main" id="{23460EC0-6922-43F7-995D-FFC000FF18F8}"/>
              </a:ext>
            </a:extLst>
          </p:cNvPr>
          <p:cNvSpPr txBox="1"/>
          <p:nvPr/>
        </p:nvSpPr>
        <p:spPr>
          <a:xfrm>
            <a:off x="838200" y="4762500"/>
            <a:ext cx="7467597" cy="1015663"/>
          </a:xfrm>
          <a:prstGeom prst="rect">
            <a:avLst/>
          </a:prstGeom>
          <a:noFill/>
        </p:spPr>
        <p:txBody>
          <a:bodyPr wrap="square" rtlCol="0">
            <a:spAutoFit/>
          </a:bodyPr>
          <a:lstStyle/>
          <a:p>
            <a:pPr algn="ctr"/>
            <a:r>
              <a:rPr lang="en-US" sz="2000" b="1" dirty="0"/>
              <a:t>This query calculates average review given for high value orders once for all the order and again for different categories</a:t>
            </a:r>
          </a:p>
          <a:p>
            <a:pPr algn="ctr"/>
            <a:r>
              <a:rPr lang="en-US" sz="2000" b="1" dirty="0"/>
              <a:t>product category wise</a:t>
            </a:r>
            <a:endParaRPr lang="en-IN" sz="2000" b="1" u="sng" dirty="0"/>
          </a:p>
        </p:txBody>
      </p:sp>
      <p:sp>
        <p:nvSpPr>
          <p:cNvPr id="19" name="TextBox 18">
            <a:extLst>
              <a:ext uri="{FF2B5EF4-FFF2-40B4-BE49-F238E27FC236}">
                <a16:creationId xmlns:a16="http://schemas.microsoft.com/office/drawing/2014/main" id="{832FC12F-74F1-4E79-B279-4D3E63AC8E99}"/>
              </a:ext>
            </a:extLst>
          </p:cNvPr>
          <p:cNvSpPr txBox="1"/>
          <p:nvPr/>
        </p:nvSpPr>
        <p:spPr>
          <a:xfrm>
            <a:off x="785812" y="5680665"/>
            <a:ext cx="7845541" cy="4770537"/>
          </a:xfrm>
          <a:prstGeom prst="rect">
            <a:avLst/>
          </a:prstGeom>
          <a:noFill/>
          <a:ln>
            <a:solidFill>
              <a:schemeClr val="tx2">
                <a:lumMod val="50000"/>
              </a:schemeClr>
            </a:solidFill>
          </a:ln>
        </p:spPr>
        <p:txBody>
          <a:bodyPr wrap="square" rtlCol="0">
            <a:spAutoFit/>
          </a:bodyPr>
          <a:lstStyle/>
          <a:p>
            <a:r>
              <a:rPr lang="en-US" sz="1600" dirty="0"/>
              <a:t>SELECT </a:t>
            </a:r>
          </a:p>
          <a:p>
            <a:r>
              <a:rPr lang="en-US" sz="1600" dirty="0"/>
              <a:t>    AVG(</a:t>
            </a:r>
            <a:r>
              <a:rPr lang="en-US" sz="1600" dirty="0" err="1"/>
              <a:t>r.review_score</a:t>
            </a:r>
            <a:r>
              <a:rPr lang="en-US" sz="1600" dirty="0"/>
              <a:t>) AS </a:t>
            </a:r>
            <a:r>
              <a:rPr lang="en-US" sz="1600" dirty="0" err="1"/>
              <a:t>avg_review_score</a:t>
            </a:r>
            <a:r>
              <a:rPr lang="en-US" sz="1600" dirty="0"/>
              <a:t> FROM  orders o</a:t>
            </a:r>
          </a:p>
          <a:p>
            <a:r>
              <a:rPr lang="en-US" sz="1600" dirty="0"/>
              <a:t>JOIN   </a:t>
            </a:r>
            <a:r>
              <a:rPr lang="en-US" sz="1600" dirty="0" err="1"/>
              <a:t>order_items</a:t>
            </a:r>
            <a:r>
              <a:rPr lang="en-US" sz="1600" dirty="0"/>
              <a:t> oi ON </a:t>
            </a:r>
            <a:r>
              <a:rPr lang="en-US" sz="1600" dirty="0" err="1"/>
              <a:t>o.order_id</a:t>
            </a:r>
            <a:r>
              <a:rPr lang="en-US" sz="1600" dirty="0"/>
              <a:t> = </a:t>
            </a:r>
            <a:r>
              <a:rPr lang="en-US" sz="1600" dirty="0" err="1"/>
              <a:t>oi.order_id</a:t>
            </a:r>
            <a:endParaRPr lang="en-US" sz="1600" dirty="0"/>
          </a:p>
          <a:p>
            <a:r>
              <a:rPr lang="en-US" sz="1600" dirty="0"/>
              <a:t>JOIN  products p ON </a:t>
            </a:r>
            <a:r>
              <a:rPr lang="en-US" sz="1600" dirty="0" err="1"/>
              <a:t>oi.product_id</a:t>
            </a:r>
            <a:r>
              <a:rPr lang="en-US" sz="1600" dirty="0"/>
              <a:t> = </a:t>
            </a:r>
            <a:r>
              <a:rPr lang="en-US" sz="1600" dirty="0" err="1"/>
              <a:t>p.product_id</a:t>
            </a:r>
            <a:endParaRPr lang="en-US" sz="1600" dirty="0"/>
          </a:p>
          <a:p>
            <a:r>
              <a:rPr lang="en-US" sz="1600" dirty="0"/>
              <a:t>JOIN </a:t>
            </a:r>
            <a:r>
              <a:rPr lang="en-US" sz="1600" dirty="0" err="1"/>
              <a:t>product_category_name_translation</a:t>
            </a:r>
            <a:r>
              <a:rPr lang="en-US" sz="1600" dirty="0"/>
              <a:t> pc ON </a:t>
            </a:r>
            <a:r>
              <a:rPr lang="en-US" sz="1600" dirty="0" err="1"/>
              <a:t>p.product_category_name</a:t>
            </a:r>
            <a:r>
              <a:rPr lang="en-US" sz="1600" dirty="0"/>
              <a:t> = </a:t>
            </a:r>
            <a:r>
              <a:rPr lang="en-US" sz="1600" dirty="0" err="1"/>
              <a:t>pc.product_category_name</a:t>
            </a:r>
            <a:r>
              <a:rPr lang="en-US" sz="1600" dirty="0"/>
              <a:t> </a:t>
            </a:r>
          </a:p>
          <a:p>
            <a:r>
              <a:rPr lang="en-US" sz="1600" dirty="0"/>
              <a:t>JOIN </a:t>
            </a:r>
            <a:r>
              <a:rPr lang="en-US" sz="1600" dirty="0" err="1"/>
              <a:t>order_reviews</a:t>
            </a:r>
            <a:r>
              <a:rPr lang="en-US" sz="1600" dirty="0"/>
              <a:t> r ON </a:t>
            </a:r>
            <a:r>
              <a:rPr lang="en-US" sz="1600" dirty="0" err="1"/>
              <a:t>o.order_id</a:t>
            </a:r>
            <a:r>
              <a:rPr lang="en-US" sz="1600" dirty="0"/>
              <a:t> = </a:t>
            </a:r>
            <a:r>
              <a:rPr lang="en-US" sz="1600" dirty="0" err="1"/>
              <a:t>r.order_id</a:t>
            </a:r>
            <a:endParaRPr lang="en-US" sz="1600" dirty="0"/>
          </a:p>
          <a:p>
            <a:r>
              <a:rPr lang="en-US" sz="1600" dirty="0"/>
              <a:t>WHERE </a:t>
            </a:r>
          </a:p>
          <a:p>
            <a:r>
              <a:rPr lang="en-US" sz="1600" dirty="0"/>
              <a:t>    </a:t>
            </a:r>
            <a:r>
              <a:rPr lang="en-US" sz="1600" dirty="0" err="1"/>
              <a:t>oi.price</a:t>
            </a:r>
            <a:r>
              <a:rPr lang="en-US" sz="1600" dirty="0"/>
              <a:t> &gt; 200</a:t>
            </a:r>
          </a:p>
          <a:p>
            <a:r>
              <a:rPr lang="en-US" sz="1600" dirty="0"/>
              <a:t>ORDER BY </a:t>
            </a:r>
          </a:p>
          <a:p>
            <a:r>
              <a:rPr lang="en-US" sz="1600" dirty="0"/>
              <a:t>    </a:t>
            </a:r>
            <a:r>
              <a:rPr lang="en-US" sz="1600" dirty="0" err="1"/>
              <a:t>avg_review_score</a:t>
            </a:r>
            <a:r>
              <a:rPr lang="en-US" sz="1600" dirty="0"/>
              <a:t> DESC;</a:t>
            </a:r>
          </a:p>
          <a:p>
            <a:endParaRPr lang="en-US" sz="1600" dirty="0"/>
          </a:p>
          <a:p>
            <a:r>
              <a:rPr lang="en-US" sz="1600" dirty="0"/>
              <a:t>SELECT </a:t>
            </a:r>
            <a:r>
              <a:rPr lang="en-US" sz="1600" dirty="0" err="1"/>
              <a:t>p.category_name_english</a:t>
            </a:r>
            <a:r>
              <a:rPr lang="en-US" sz="1600" dirty="0"/>
              <a:t> AS Category,   ROUND(AVG(</a:t>
            </a:r>
            <a:r>
              <a:rPr lang="en-US" sz="1600" dirty="0" err="1"/>
              <a:t>review_score</a:t>
            </a:r>
            <a:r>
              <a:rPr lang="en-US" sz="1600" dirty="0"/>
              <a:t>), 2) AS </a:t>
            </a:r>
            <a:r>
              <a:rPr lang="en-US" sz="1600" dirty="0" err="1"/>
              <a:t>avg_review_score</a:t>
            </a:r>
            <a:endParaRPr lang="en-US" sz="1600" dirty="0"/>
          </a:p>
          <a:p>
            <a:r>
              <a:rPr lang="en-US" sz="1600" dirty="0"/>
              <a:t>FROM </a:t>
            </a:r>
            <a:r>
              <a:rPr lang="en-US" sz="1600" dirty="0" err="1"/>
              <a:t>order_reviews</a:t>
            </a:r>
            <a:r>
              <a:rPr lang="en-US" sz="1600" dirty="0"/>
              <a:t> o  JOIN  </a:t>
            </a:r>
            <a:r>
              <a:rPr lang="en-US" sz="1600" dirty="0" err="1"/>
              <a:t>order_items</a:t>
            </a:r>
            <a:r>
              <a:rPr lang="en-US" sz="1600" dirty="0"/>
              <a:t> oi ON </a:t>
            </a:r>
            <a:r>
              <a:rPr lang="en-US" sz="1600" dirty="0" err="1"/>
              <a:t>o.order_id</a:t>
            </a:r>
            <a:r>
              <a:rPr lang="en-US" sz="1600" dirty="0"/>
              <a:t> = </a:t>
            </a:r>
            <a:r>
              <a:rPr lang="en-US" sz="1600" dirty="0" err="1"/>
              <a:t>oi.order_id</a:t>
            </a:r>
            <a:endParaRPr lang="en-US" sz="1600" dirty="0"/>
          </a:p>
          <a:p>
            <a:r>
              <a:rPr lang="en-US" sz="1600" dirty="0"/>
              <a:t>JOIN </a:t>
            </a:r>
            <a:r>
              <a:rPr lang="en-US" sz="1600" dirty="0" err="1"/>
              <a:t>ProductWithCategoryEnglish</a:t>
            </a:r>
            <a:r>
              <a:rPr lang="en-US" sz="1600" dirty="0"/>
              <a:t> p ON </a:t>
            </a:r>
            <a:r>
              <a:rPr lang="en-US" sz="1600" dirty="0" err="1"/>
              <a:t>p.product_id</a:t>
            </a:r>
            <a:r>
              <a:rPr lang="en-US" sz="1600" dirty="0"/>
              <a:t> = </a:t>
            </a:r>
            <a:r>
              <a:rPr lang="en-US" sz="1600" dirty="0" err="1"/>
              <a:t>oi.product_id</a:t>
            </a:r>
            <a:endParaRPr lang="en-US" sz="1600" dirty="0"/>
          </a:p>
          <a:p>
            <a:r>
              <a:rPr lang="en-US" sz="1600" dirty="0"/>
              <a:t>GROUP BY  </a:t>
            </a:r>
            <a:r>
              <a:rPr lang="en-US" sz="1600" dirty="0" err="1"/>
              <a:t>p.category_name_english</a:t>
            </a:r>
            <a:endParaRPr lang="en-US" sz="1600" dirty="0"/>
          </a:p>
          <a:p>
            <a:r>
              <a:rPr lang="en-US" sz="1600" dirty="0"/>
              <a:t>ORDER BY  AVG(</a:t>
            </a:r>
            <a:r>
              <a:rPr lang="en-US" sz="1600" dirty="0" err="1"/>
              <a:t>review_score</a:t>
            </a:r>
            <a:r>
              <a:rPr lang="en-US" sz="1600" dirty="0"/>
              <a:t>) DESC;</a:t>
            </a:r>
          </a:p>
          <a:p>
            <a:endParaRPr lang="en-US" sz="1600" dirty="0"/>
          </a:p>
        </p:txBody>
      </p:sp>
      <p:sp>
        <p:nvSpPr>
          <p:cNvPr id="10" name="TextBox 9">
            <a:extLst>
              <a:ext uri="{FF2B5EF4-FFF2-40B4-BE49-F238E27FC236}">
                <a16:creationId xmlns:a16="http://schemas.microsoft.com/office/drawing/2014/main" id="{BD112824-8120-4AA8-BC0D-AFF82AE862D0}"/>
              </a:ext>
            </a:extLst>
          </p:cNvPr>
          <p:cNvSpPr txBox="1"/>
          <p:nvPr/>
        </p:nvSpPr>
        <p:spPr>
          <a:xfrm>
            <a:off x="10338938" y="9791701"/>
            <a:ext cx="6806062" cy="369332"/>
          </a:xfrm>
          <a:prstGeom prst="rect">
            <a:avLst/>
          </a:prstGeom>
          <a:noFill/>
        </p:spPr>
        <p:txBody>
          <a:bodyPr wrap="square" rtlCol="0">
            <a:spAutoFit/>
          </a:bodyPr>
          <a:lstStyle/>
          <a:p>
            <a:pPr algn="ctr"/>
            <a:r>
              <a:rPr lang="en-US" b="1" dirty="0"/>
              <a:t>*Note: Only a portion of the table is shown.</a:t>
            </a:r>
            <a:endParaRPr lang="en-IN" b="1" dirty="0"/>
          </a:p>
        </p:txBody>
      </p:sp>
      <p:pic>
        <p:nvPicPr>
          <p:cNvPr id="15" name="Picture 14">
            <a:extLst>
              <a:ext uri="{FF2B5EF4-FFF2-40B4-BE49-F238E27FC236}">
                <a16:creationId xmlns:a16="http://schemas.microsoft.com/office/drawing/2014/main" id="{DE05C949-A8F8-4F40-BCFF-2D264FE40A04}"/>
              </a:ext>
            </a:extLst>
          </p:cNvPr>
          <p:cNvPicPr>
            <a:picLocks noChangeAspect="1"/>
          </p:cNvPicPr>
          <p:nvPr/>
        </p:nvPicPr>
        <p:blipFill rotWithShape="1">
          <a:blip r:embed="rId6"/>
          <a:srcRect l="22083" t="81111" r="67917" b="10741"/>
          <a:stretch/>
        </p:blipFill>
        <p:spPr>
          <a:xfrm>
            <a:off x="10829555" y="1105412"/>
            <a:ext cx="4970297" cy="2278053"/>
          </a:xfrm>
          <a:prstGeom prst="rect">
            <a:avLst/>
          </a:prstGeom>
        </p:spPr>
      </p:pic>
      <p:pic>
        <p:nvPicPr>
          <p:cNvPr id="21" name="Picture 20">
            <a:extLst>
              <a:ext uri="{FF2B5EF4-FFF2-40B4-BE49-F238E27FC236}">
                <a16:creationId xmlns:a16="http://schemas.microsoft.com/office/drawing/2014/main" id="{C592CE92-6366-4FD0-8F21-1AA2F7C1CC34}"/>
              </a:ext>
            </a:extLst>
          </p:cNvPr>
          <p:cNvPicPr>
            <a:picLocks noChangeAspect="1"/>
          </p:cNvPicPr>
          <p:nvPr/>
        </p:nvPicPr>
        <p:blipFill rotWithShape="1">
          <a:blip r:embed="rId7"/>
          <a:srcRect l="19583" t="52221" r="52933" b="24814"/>
          <a:stretch/>
        </p:blipFill>
        <p:spPr>
          <a:xfrm>
            <a:off x="9967915" y="3129429"/>
            <a:ext cx="7357505" cy="3458153"/>
          </a:xfrm>
          <a:prstGeom prst="rect">
            <a:avLst/>
          </a:prstGeom>
        </p:spPr>
      </p:pic>
      <p:pic>
        <p:nvPicPr>
          <p:cNvPr id="23" name="Picture 22">
            <a:extLst>
              <a:ext uri="{FF2B5EF4-FFF2-40B4-BE49-F238E27FC236}">
                <a16:creationId xmlns:a16="http://schemas.microsoft.com/office/drawing/2014/main" id="{B34AF52D-9A2D-467C-BFA7-B670AAED06C6}"/>
              </a:ext>
            </a:extLst>
          </p:cNvPr>
          <p:cNvPicPr>
            <a:picLocks noChangeAspect="1"/>
          </p:cNvPicPr>
          <p:nvPr/>
        </p:nvPicPr>
        <p:blipFill rotWithShape="1">
          <a:blip r:embed="rId8"/>
          <a:srcRect l="19583" t="74444" r="52933" b="7778"/>
          <a:stretch/>
        </p:blipFill>
        <p:spPr>
          <a:xfrm>
            <a:off x="9991728" y="6778084"/>
            <a:ext cx="7758844" cy="2823115"/>
          </a:xfrm>
          <a:prstGeom prst="rect">
            <a:avLst/>
          </a:prstGeom>
        </p:spPr>
      </p:pic>
      <p:sp>
        <p:nvSpPr>
          <p:cNvPr id="24" name="TextBox 23">
            <a:extLst>
              <a:ext uri="{FF2B5EF4-FFF2-40B4-BE49-F238E27FC236}">
                <a16:creationId xmlns:a16="http://schemas.microsoft.com/office/drawing/2014/main" id="{5DDC35AF-38BB-4B1D-B294-867D55299E18}"/>
              </a:ext>
            </a:extLst>
          </p:cNvPr>
          <p:cNvSpPr txBox="1"/>
          <p:nvPr/>
        </p:nvSpPr>
        <p:spPr>
          <a:xfrm>
            <a:off x="10372274" y="6402916"/>
            <a:ext cx="6806062" cy="369332"/>
          </a:xfrm>
          <a:prstGeom prst="rect">
            <a:avLst/>
          </a:prstGeom>
          <a:noFill/>
        </p:spPr>
        <p:txBody>
          <a:bodyPr wrap="square" rtlCol="0">
            <a:spAutoFit/>
          </a:bodyPr>
          <a:lstStyle/>
          <a:p>
            <a:pPr algn="ctr"/>
            <a:r>
              <a:rPr lang="en-US" b="1" dirty="0"/>
              <a:t>……</a:t>
            </a:r>
            <a:endParaRPr lang="en-IN" b="1" dirty="0"/>
          </a:p>
        </p:txBody>
      </p:sp>
    </p:spTree>
    <p:extLst>
      <p:ext uri="{BB962C8B-B14F-4D97-AF65-F5344CB8AC3E}">
        <p14:creationId xmlns:p14="http://schemas.microsoft.com/office/powerpoint/2010/main" val="13644467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1176321"/>
            <a:ext cx="8340007" cy="2462213"/>
          </a:xfrm>
          <a:prstGeom prst="rect">
            <a:avLst/>
          </a:prstGeom>
        </p:spPr>
        <p:txBody>
          <a:bodyPr lIns="0" tIns="0" rIns="0" bIns="0" rtlCol="0" anchor="t">
            <a:spAutoFit/>
          </a:bodyPr>
          <a:lstStyle/>
          <a:p>
            <a:pPr algn="ctr">
              <a:lnSpc>
                <a:spcPts val="9600"/>
              </a:lnSpc>
            </a:pPr>
            <a:r>
              <a:rPr lang="en-US" sz="8000" spc="-320" dirty="0">
                <a:solidFill>
                  <a:srgbClr val="000000"/>
                </a:solidFill>
                <a:latin typeface="Russo One"/>
                <a:ea typeface="Russo One"/>
                <a:cs typeface="Russo One"/>
                <a:sym typeface="Russo One"/>
              </a:rPr>
              <a:t>Review</a:t>
            </a:r>
          </a:p>
          <a:p>
            <a:pPr algn="ctr">
              <a:lnSpc>
                <a:spcPts val="9600"/>
              </a:lnSpc>
            </a:pPr>
            <a:r>
              <a:rPr lang="en-US" sz="8000" spc="-320" dirty="0">
                <a:solidFill>
                  <a:srgbClr val="000000"/>
                </a:solidFill>
                <a:latin typeface="Russo One"/>
                <a:ea typeface="Russo One"/>
                <a:cs typeface="Russo One"/>
                <a:sym typeface="Russo One"/>
              </a:rPr>
              <a:t> Insights</a:t>
            </a:r>
          </a:p>
        </p:txBody>
      </p:sp>
      <p:grpSp>
        <p:nvGrpSpPr>
          <p:cNvPr id="5" name="Group 5"/>
          <p:cNvGrpSpPr/>
          <p:nvPr/>
        </p:nvGrpSpPr>
        <p:grpSpPr>
          <a:xfrm>
            <a:off x="11582400" y="809974"/>
            <a:ext cx="5253921" cy="2036233"/>
            <a:chOff x="0" y="-76200"/>
            <a:chExt cx="5770477" cy="2714976"/>
          </a:xfrm>
        </p:grpSpPr>
        <p:sp>
          <p:nvSpPr>
            <p:cNvPr id="6" name="TextBox 6"/>
            <p:cNvSpPr txBox="1"/>
            <p:nvPr/>
          </p:nvSpPr>
          <p:spPr>
            <a:xfrm>
              <a:off x="0" y="858033"/>
              <a:ext cx="5770477" cy="1780743"/>
            </a:xfrm>
            <a:prstGeom prst="rect">
              <a:avLst/>
            </a:prstGeom>
          </p:spPr>
          <p:txBody>
            <a:bodyPr lIns="0" tIns="0" rIns="0" bIns="0" rtlCol="0" anchor="t">
              <a:spAutoFit/>
            </a:bodyPr>
            <a:lstStyle/>
            <a:p>
              <a:pPr algn="l">
                <a:lnSpc>
                  <a:spcPts val="3600"/>
                </a:lnSpc>
              </a:pPr>
              <a:r>
                <a:rPr lang="en-US" b="1" dirty="0">
                  <a:solidFill>
                    <a:srgbClr val="000000"/>
                  </a:solidFill>
                  <a:latin typeface="DM Sans"/>
                  <a:ea typeface="DM Sans"/>
                  <a:cs typeface="DM Sans"/>
                  <a:sym typeface="DM Sans"/>
                  <a:hlinkClick r:id="rId2" tooltip="https://docs.google.com/spreadsheets/d/1DUF2isFWsqVSYhbaACYtbgcLi_YjDqpE3GLQIVgkKQg/edit#gid=69851113"/>
                </a:rPr>
                <a:t>Average reviews on the platform is slightly more than 4 which is good. </a:t>
              </a:r>
              <a:r>
                <a:rPr lang="en-US" b="1" dirty="0" err="1">
                  <a:solidFill>
                    <a:srgbClr val="000000"/>
                  </a:solidFill>
                  <a:latin typeface="DM Sans"/>
                  <a:ea typeface="DM Sans"/>
                  <a:cs typeface="DM Sans"/>
                  <a:sym typeface="DM Sans"/>
                  <a:hlinkClick r:id="rId2" tooltip="https://docs.google.com/spreadsheets/d/1DUF2isFWsqVSYhbaACYtbgcLi_YjDqpE3GLQIVgkKQg/edit#gid=69851113"/>
                </a:rPr>
                <a:t>Olist</a:t>
              </a:r>
              <a:r>
                <a:rPr lang="en-US" b="1" dirty="0">
                  <a:solidFill>
                    <a:srgbClr val="000000"/>
                  </a:solidFill>
                  <a:latin typeface="DM Sans"/>
                  <a:ea typeface="DM Sans"/>
                  <a:cs typeface="DM Sans"/>
                  <a:sym typeface="DM Sans"/>
                  <a:hlinkClick r:id="rId2" tooltip="https://docs.google.com/spreadsheets/d/1DUF2isFWsqVSYhbaACYtbgcLi_YjDqpE3GLQIVgkKQg/edit#gid=69851113"/>
                </a:rPr>
                <a:t> can make some effort to increase the  average review on the platform.</a:t>
              </a:r>
            </a:p>
          </p:txBody>
        </p:sp>
        <p:sp>
          <p:nvSpPr>
            <p:cNvPr id="7" name="TextBox 7"/>
            <p:cNvSpPr txBox="1"/>
            <p:nvPr/>
          </p:nvSpPr>
          <p:spPr>
            <a:xfrm>
              <a:off x="0" y="-76200"/>
              <a:ext cx="5770477" cy="578877"/>
            </a:xfrm>
            <a:prstGeom prst="rect">
              <a:avLst/>
            </a:prstGeom>
          </p:spPr>
          <p:txBody>
            <a:bodyPr lIns="0" tIns="0" rIns="0" bIns="0" rtlCol="0" anchor="t">
              <a:spAutoFit/>
            </a:bodyPr>
            <a:lstStyle/>
            <a:p>
              <a:pPr algn="l">
                <a:lnSpc>
                  <a:spcPts val="3600"/>
                </a:lnSpc>
              </a:pPr>
              <a:r>
                <a:rPr lang="en-US" sz="2400" b="1" dirty="0">
                  <a:solidFill>
                    <a:srgbClr val="FF0000"/>
                  </a:solidFill>
                  <a:latin typeface="DM Sans Bold"/>
                  <a:ea typeface="DM Sans Bold"/>
                  <a:cs typeface="DM Sans Bold"/>
                  <a:sym typeface="DM Sans Bold"/>
                  <a:hlinkClick r:id="rId2" tooltip="https://docs.google.com/spreadsheets/d/1DUF2isFWsqVSYhbaACYtbgcLi_YjDqpE3GLQIVgkKQg/edit#gid=69851113">
                    <a:extLst>
                      <a:ext uri="{A12FA001-AC4F-418D-AE19-62706E023703}">
                        <ahyp:hlinkClr xmlns:ahyp="http://schemas.microsoft.com/office/drawing/2018/hyperlinkcolor" val="tx"/>
                      </a:ext>
                    </a:extLst>
                  </a:hlinkClick>
                </a:rPr>
                <a:t>Average Review Score</a:t>
              </a:r>
            </a:p>
          </p:txBody>
        </p:sp>
      </p:grpSp>
      <p:grpSp>
        <p:nvGrpSpPr>
          <p:cNvPr id="8" name="Group 8"/>
          <p:cNvGrpSpPr/>
          <p:nvPr/>
        </p:nvGrpSpPr>
        <p:grpSpPr>
          <a:xfrm>
            <a:off x="11515945" y="6675387"/>
            <a:ext cx="5386830" cy="3611613"/>
            <a:chOff x="71187" y="-323161"/>
            <a:chExt cx="5770477" cy="4815481"/>
          </a:xfrm>
        </p:grpSpPr>
        <p:sp>
          <p:nvSpPr>
            <p:cNvPr id="9" name="TextBox 9"/>
            <p:cNvSpPr txBox="1"/>
            <p:nvPr/>
          </p:nvSpPr>
          <p:spPr>
            <a:xfrm>
              <a:off x="71187" y="249365"/>
              <a:ext cx="5770477" cy="4242955"/>
            </a:xfrm>
            <a:prstGeom prst="rect">
              <a:avLst/>
            </a:prstGeom>
          </p:spPr>
          <p:txBody>
            <a:bodyPr lIns="0" tIns="0" rIns="0" bIns="0" rtlCol="0" anchor="t">
              <a:spAutoFit/>
            </a:bodyPr>
            <a:lstStyle/>
            <a:p>
              <a:pPr algn="l">
                <a:lnSpc>
                  <a:spcPts val="3600"/>
                </a:lnSpc>
              </a:pPr>
              <a:r>
                <a:rPr lang="en-US" sz="1600" b="1" dirty="0">
                  <a:solidFill>
                    <a:srgbClr val="000000"/>
                  </a:solidFill>
                  <a:latin typeface="DM Sans"/>
                  <a:ea typeface="DM Sans"/>
                  <a:cs typeface="DM Sans"/>
                  <a:sym typeface="DM Sans"/>
                  <a:hlinkClick r:id="rId2" tooltip="https://docs.google.com/spreadsheets/d/1DUF2isFWsqVSYhbaACYtbgcLi_YjDqpE3GLQIVgkKQg/edit#gid=69851113"/>
                </a:rPr>
                <a:t>The platform has just above 4 as average review for high value orders which is alarming as big e commerce website try to keep </a:t>
              </a:r>
              <a:r>
                <a:rPr lang="en-US" sz="1600" b="1" dirty="0" err="1">
                  <a:solidFill>
                    <a:srgbClr val="000000"/>
                  </a:solidFill>
                  <a:latin typeface="DM Sans"/>
                  <a:ea typeface="DM Sans"/>
                  <a:cs typeface="DM Sans"/>
                  <a:sym typeface="DM Sans"/>
                  <a:hlinkClick r:id="rId2" tooltip="https://docs.google.com/spreadsheets/d/1DUF2isFWsqVSYhbaACYtbgcLi_YjDqpE3GLQIVgkKQg/edit#gid=69851113"/>
                </a:rPr>
                <a:t>atleast</a:t>
              </a:r>
              <a:r>
                <a:rPr lang="en-US" sz="1600" b="1" dirty="0">
                  <a:solidFill>
                    <a:srgbClr val="000000"/>
                  </a:solidFill>
                  <a:latin typeface="DM Sans"/>
                  <a:ea typeface="DM Sans"/>
                  <a:cs typeface="DM Sans"/>
                  <a:sym typeface="DM Sans"/>
                  <a:hlinkClick r:id="rId2" tooltip="https://docs.google.com/spreadsheets/d/1DUF2isFWsqVSYhbaACYtbgcLi_YjDqpE3GLQIVgkKQg/edit#gid=69851113"/>
                </a:rPr>
                <a:t> 4.2t o 4.5 for their high value orders average review.  </a:t>
              </a:r>
              <a:r>
                <a:rPr lang="en-US" sz="1600" b="1" dirty="0" err="1">
                  <a:solidFill>
                    <a:srgbClr val="000000"/>
                  </a:solidFill>
                  <a:latin typeface="DM Sans"/>
                  <a:ea typeface="DM Sans"/>
                  <a:cs typeface="DM Sans"/>
                  <a:sym typeface="DM Sans"/>
                  <a:hlinkClick r:id="rId2" tooltip="https://docs.google.com/spreadsheets/d/1DUF2isFWsqVSYhbaACYtbgcLi_YjDqpE3GLQIVgkKQg/edit#gid=69851113"/>
                </a:rPr>
                <a:t>Particulary</a:t>
              </a:r>
              <a:r>
                <a:rPr lang="en-US" sz="1600" b="1" dirty="0">
                  <a:solidFill>
                    <a:srgbClr val="000000"/>
                  </a:solidFill>
                  <a:latin typeface="DM Sans"/>
                  <a:ea typeface="DM Sans"/>
                  <a:cs typeface="DM Sans"/>
                  <a:sym typeface="DM Sans"/>
                  <a:hlinkClick r:id="rId2" tooltip="https://docs.google.com/spreadsheets/d/1DUF2isFWsqVSYhbaACYtbgcLi_YjDqpE3GLQIVgkKQg/edit#gid=69851113"/>
                </a:rPr>
                <a:t> the segment of office </a:t>
              </a:r>
              <a:r>
                <a:rPr lang="en-US" sz="1600" b="1" dirty="0" err="1">
                  <a:solidFill>
                    <a:srgbClr val="000000"/>
                  </a:solidFill>
                  <a:latin typeface="DM Sans"/>
                  <a:ea typeface="DM Sans"/>
                  <a:cs typeface="DM Sans"/>
                  <a:sym typeface="DM Sans"/>
                  <a:hlinkClick r:id="rId2" tooltip="https://docs.google.com/spreadsheets/d/1DUF2isFWsqVSYhbaACYtbgcLi_YjDqpE3GLQIVgkKQg/edit#gid=69851113"/>
                </a:rPr>
                <a:t>furnitures</a:t>
              </a:r>
              <a:r>
                <a:rPr lang="en-US" sz="1600" b="1" dirty="0">
                  <a:solidFill>
                    <a:srgbClr val="000000"/>
                  </a:solidFill>
                  <a:latin typeface="DM Sans"/>
                  <a:ea typeface="DM Sans"/>
                  <a:cs typeface="DM Sans"/>
                  <a:sym typeface="DM Sans"/>
                  <a:hlinkClick r:id="rId2" tooltip="https://docs.google.com/spreadsheets/d/1DUF2isFWsqVSYhbaACYtbgcLi_YjDqpE3GLQIVgkKQg/edit#gid=69851113"/>
                </a:rPr>
                <a:t> is performing poorly considering it’s potential and </a:t>
              </a:r>
              <a:r>
                <a:rPr lang="en-US" sz="1600" b="1" dirty="0" err="1">
                  <a:solidFill>
                    <a:srgbClr val="000000"/>
                  </a:solidFill>
                  <a:latin typeface="DM Sans"/>
                  <a:ea typeface="DM Sans"/>
                  <a:cs typeface="DM Sans"/>
                  <a:sym typeface="DM Sans"/>
                  <a:hlinkClick r:id="rId2" tooltip="https://docs.google.com/spreadsheets/d/1DUF2isFWsqVSYhbaACYtbgcLi_YjDqpE3GLQIVgkKQg/edit#gid=69851113"/>
                </a:rPr>
                <a:t>m,arket</a:t>
              </a:r>
              <a:r>
                <a:rPr lang="en-US" sz="1600" b="1" dirty="0">
                  <a:solidFill>
                    <a:srgbClr val="000000"/>
                  </a:solidFill>
                  <a:latin typeface="DM Sans"/>
                  <a:ea typeface="DM Sans"/>
                  <a:cs typeface="DM Sans"/>
                  <a:sym typeface="DM Sans"/>
                  <a:hlinkClick r:id="rId2" tooltip="https://docs.google.com/spreadsheets/d/1DUF2isFWsqVSYhbaACYtbgcLi_YjDqpE3GLQIVgkKQg/edit#gid=69851113"/>
                </a:rPr>
                <a:t> size. </a:t>
              </a:r>
              <a:r>
                <a:rPr lang="en-US" sz="1600" b="1" dirty="0" err="1">
                  <a:solidFill>
                    <a:srgbClr val="000000"/>
                  </a:solidFill>
                  <a:latin typeface="DM Sans"/>
                  <a:ea typeface="DM Sans"/>
                  <a:cs typeface="DM Sans"/>
                  <a:sym typeface="DM Sans"/>
                  <a:hlinkClick r:id="rId2" tooltip="https://docs.google.com/spreadsheets/d/1DUF2isFWsqVSYhbaACYtbgcLi_YjDqpE3GLQIVgkKQg/edit#gid=69851113"/>
                </a:rPr>
                <a:t>Olist</a:t>
              </a:r>
              <a:r>
                <a:rPr lang="en-US" sz="1600" b="1" dirty="0">
                  <a:solidFill>
                    <a:srgbClr val="000000"/>
                  </a:solidFill>
                  <a:latin typeface="DM Sans"/>
                  <a:ea typeface="DM Sans"/>
                  <a:cs typeface="DM Sans"/>
                  <a:sym typeface="DM Sans"/>
                  <a:hlinkClick r:id="rId2" tooltip="https://docs.google.com/spreadsheets/d/1DUF2isFWsqVSYhbaACYtbgcLi_YjDqpE3GLQIVgkKQg/edit#gid=69851113"/>
                </a:rPr>
                <a:t> has to make some serious effort in this area.</a:t>
              </a:r>
            </a:p>
          </p:txBody>
        </p:sp>
        <p:sp>
          <p:nvSpPr>
            <p:cNvPr id="10" name="TextBox 10"/>
            <p:cNvSpPr txBox="1"/>
            <p:nvPr/>
          </p:nvSpPr>
          <p:spPr>
            <a:xfrm>
              <a:off x="71187" y="-323161"/>
              <a:ext cx="5770477" cy="578877"/>
            </a:xfrm>
            <a:prstGeom prst="rect">
              <a:avLst/>
            </a:prstGeom>
          </p:spPr>
          <p:txBody>
            <a:bodyPr lIns="0" tIns="0" rIns="0" bIns="0" rtlCol="0" anchor="t">
              <a:spAutoFit/>
            </a:bodyPr>
            <a:lstStyle/>
            <a:p>
              <a:pPr algn="l">
                <a:lnSpc>
                  <a:spcPts val="3600"/>
                </a:lnSpc>
              </a:pPr>
              <a:r>
                <a:rPr lang="en-US" sz="2400" b="1" dirty="0">
                  <a:solidFill>
                    <a:srgbClr val="FF0000"/>
                  </a:solidFill>
                  <a:latin typeface="DM Sans Bold"/>
                  <a:ea typeface="DM Sans Bold"/>
                  <a:cs typeface="DM Sans Bold"/>
                  <a:sym typeface="DM Sans Bold"/>
                  <a:hlinkClick r:id="rId2" tooltip="https://docs.google.com/spreadsheets/d/1DUF2isFWsqVSYhbaACYtbgcLi_YjDqpE3GLQIVgkKQg/edit#gid=69851113">
                    <a:extLst>
                      <a:ext uri="{A12FA001-AC4F-418D-AE19-62706E023703}">
                        <ahyp:hlinkClr xmlns:ahyp="http://schemas.microsoft.com/office/drawing/2018/hyperlinkcolor" val="tx"/>
                      </a:ext>
                    </a:extLst>
                  </a:hlinkClick>
                </a:rPr>
                <a:t>Reviews for High value orders</a:t>
              </a:r>
            </a:p>
          </p:txBody>
        </p:sp>
      </p:grpSp>
      <p:grpSp>
        <p:nvGrpSpPr>
          <p:cNvPr id="11" name="Group 11"/>
          <p:cNvGrpSpPr/>
          <p:nvPr/>
        </p:nvGrpSpPr>
        <p:grpSpPr>
          <a:xfrm>
            <a:off x="11582400" y="3509422"/>
            <a:ext cx="5287258" cy="3149702"/>
            <a:chOff x="0" y="-328893"/>
            <a:chExt cx="5807092" cy="4199602"/>
          </a:xfrm>
        </p:grpSpPr>
        <p:sp>
          <p:nvSpPr>
            <p:cNvPr id="12" name="TextBox 12"/>
            <p:cNvSpPr txBox="1"/>
            <p:nvPr/>
          </p:nvSpPr>
          <p:spPr>
            <a:xfrm>
              <a:off x="36615" y="243306"/>
              <a:ext cx="5770477" cy="3627403"/>
            </a:xfrm>
            <a:prstGeom prst="rect">
              <a:avLst/>
            </a:prstGeom>
          </p:spPr>
          <p:txBody>
            <a:bodyPr lIns="0" tIns="0" rIns="0" bIns="0" rtlCol="0" anchor="t">
              <a:spAutoFit/>
            </a:bodyPr>
            <a:lstStyle/>
            <a:p>
              <a:pPr algn="l">
                <a:lnSpc>
                  <a:spcPts val="3600"/>
                </a:lnSpc>
              </a:pPr>
              <a:r>
                <a:rPr lang="en-US" b="1" dirty="0">
                  <a:solidFill>
                    <a:srgbClr val="000000"/>
                  </a:solidFill>
                  <a:latin typeface="DM Sans"/>
                  <a:ea typeface="DM Sans"/>
                  <a:cs typeface="DM Sans"/>
                  <a:sym typeface="DM Sans"/>
                  <a:hlinkClick r:id="rId2" tooltip="https://docs.google.com/spreadsheets/d/1DUF2isFWsqVSYhbaACYtbgcLi_YjDqpE3GLQIVgkKQg/edit#gid=69851113"/>
                </a:rPr>
                <a:t>Fashion clothes, books, small home </a:t>
              </a:r>
              <a:r>
                <a:rPr lang="en-US" b="1" dirty="0" err="1">
                  <a:solidFill>
                    <a:srgbClr val="000000"/>
                  </a:solidFill>
                  <a:latin typeface="DM Sans"/>
                  <a:ea typeface="DM Sans"/>
                  <a:cs typeface="DM Sans"/>
                  <a:sym typeface="DM Sans"/>
                  <a:hlinkClick r:id="rId2" tooltip="https://docs.google.com/spreadsheets/d/1DUF2isFWsqVSYhbaACYtbgcLi_YjDqpE3GLQIVgkKQg/edit#gid=69851113"/>
                </a:rPr>
                <a:t>applainces</a:t>
              </a:r>
              <a:r>
                <a:rPr lang="en-US" b="1" dirty="0">
                  <a:solidFill>
                    <a:srgbClr val="000000"/>
                  </a:solidFill>
                  <a:latin typeface="DM Sans"/>
                  <a:ea typeface="DM Sans"/>
                  <a:cs typeface="DM Sans"/>
                  <a:sym typeface="DM Sans"/>
                  <a:hlinkClick r:id="rId2" tooltip="https://docs.google.com/spreadsheets/d/1DUF2isFWsqVSYhbaACYtbgcLi_YjDqpE3GLQIVgkKQg/edit#gid=69851113"/>
                </a:rPr>
                <a:t>, food items , shoes </a:t>
              </a:r>
              <a:r>
                <a:rPr lang="en-US" b="1" dirty="0" err="1">
                  <a:solidFill>
                    <a:srgbClr val="000000"/>
                  </a:solidFill>
                  <a:latin typeface="DM Sans"/>
                  <a:ea typeface="DM Sans"/>
                  <a:cs typeface="DM Sans"/>
                  <a:sym typeface="DM Sans"/>
                  <a:hlinkClick r:id="rId2" tooltip="https://docs.google.com/spreadsheets/d/1DUF2isFWsqVSYhbaACYtbgcLi_YjDqpE3GLQIVgkKQg/edit#gid=69851113"/>
                </a:rPr>
                <a:t>etc</a:t>
              </a:r>
              <a:r>
                <a:rPr lang="en-US" b="1" dirty="0">
                  <a:solidFill>
                    <a:srgbClr val="000000"/>
                  </a:solidFill>
                  <a:latin typeface="DM Sans"/>
                  <a:ea typeface="DM Sans"/>
                  <a:cs typeface="DM Sans"/>
                  <a:sym typeface="DM Sans"/>
                  <a:hlinkClick r:id="rId2" tooltip="https://docs.google.com/spreadsheets/d/1DUF2isFWsqVSYhbaACYtbgcLi_YjDqpE3GLQIVgkKQg/edit#gid=69851113"/>
                </a:rPr>
                <a:t> have high average review which has great market potential. On the down side , male clothing , mattress , office </a:t>
              </a:r>
              <a:r>
                <a:rPr lang="en-US" b="1" dirty="0" err="1">
                  <a:solidFill>
                    <a:srgbClr val="000000"/>
                  </a:solidFill>
                  <a:latin typeface="DM Sans"/>
                  <a:ea typeface="DM Sans"/>
                  <a:cs typeface="DM Sans"/>
                  <a:sym typeface="DM Sans"/>
                  <a:hlinkClick r:id="rId2" tooltip="https://docs.google.com/spreadsheets/d/1DUF2isFWsqVSYhbaACYtbgcLi_YjDqpE3GLQIVgkKQg/edit#gid=69851113"/>
                </a:rPr>
                <a:t>furnitures</a:t>
              </a:r>
              <a:r>
                <a:rPr lang="en-US" b="1" dirty="0">
                  <a:solidFill>
                    <a:srgbClr val="000000"/>
                  </a:solidFill>
                  <a:latin typeface="DM Sans"/>
                  <a:ea typeface="DM Sans"/>
                  <a:cs typeface="DM Sans"/>
                  <a:sym typeface="DM Sans"/>
                  <a:hlinkClick r:id="rId2" tooltip="https://docs.google.com/spreadsheets/d/1DUF2isFWsqVSYhbaACYtbgcLi_YjDqpE3GLQIVgkKQg/edit#gid=69851113"/>
                </a:rPr>
                <a:t> </a:t>
              </a:r>
              <a:r>
                <a:rPr lang="en-US" b="1" dirty="0" err="1">
                  <a:solidFill>
                    <a:srgbClr val="000000"/>
                  </a:solidFill>
                  <a:latin typeface="DM Sans"/>
                  <a:ea typeface="DM Sans"/>
                  <a:cs typeface="DM Sans"/>
                  <a:sym typeface="DM Sans"/>
                  <a:hlinkClick r:id="rId2" tooltip="https://docs.google.com/spreadsheets/d/1DUF2isFWsqVSYhbaACYtbgcLi_YjDqpE3GLQIVgkKQg/edit#gid=69851113"/>
                </a:rPr>
                <a:t>etc</a:t>
              </a:r>
              <a:r>
                <a:rPr lang="en-US" b="1" dirty="0">
                  <a:solidFill>
                    <a:srgbClr val="000000"/>
                  </a:solidFill>
                  <a:latin typeface="DM Sans"/>
                  <a:ea typeface="DM Sans"/>
                  <a:cs typeface="DM Sans"/>
                  <a:sym typeface="DM Sans"/>
                  <a:hlinkClick r:id="rId2" tooltip="https://docs.google.com/spreadsheets/d/1DUF2isFWsqVSYhbaACYtbgcLi_YjDqpE3GLQIVgkKQg/edit#gid=69851113"/>
                </a:rPr>
                <a:t> has significantly low average review. These are some great segments to generate revenue.</a:t>
              </a:r>
            </a:p>
          </p:txBody>
        </p:sp>
        <p:sp>
          <p:nvSpPr>
            <p:cNvPr id="13" name="TextBox 13"/>
            <p:cNvSpPr txBox="1"/>
            <p:nvPr/>
          </p:nvSpPr>
          <p:spPr>
            <a:xfrm>
              <a:off x="0" y="-328893"/>
              <a:ext cx="5770477" cy="578877"/>
            </a:xfrm>
            <a:prstGeom prst="rect">
              <a:avLst/>
            </a:prstGeom>
          </p:spPr>
          <p:txBody>
            <a:bodyPr lIns="0" tIns="0" rIns="0" bIns="0" rtlCol="0" anchor="t">
              <a:spAutoFit/>
            </a:bodyPr>
            <a:lstStyle/>
            <a:p>
              <a:pPr algn="l">
                <a:lnSpc>
                  <a:spcPts val="3600"/>
                </a:lnSpc>
              </a:pPr>
              <a:r>
                <a:rPr lang="en-US" sz="2400" b="1" dirty="0">
                  <a:solidFill>
                    <a:srgbClr val="FF0000"/>
                  </a:solidFill>
                  <a:latin typeface="DM Sans Bold"/>
                  <a:ea typeface="DM Sans Bold"/>
                  <a:cs typeface="DM Sans Bold"/>
                  <a:sym typeface="DM Sans Bold"/>
                  <a:hlinkClick r:id="rId2" tooltip="https://docs.google.com/spreadsheets/d/1DUF2isFWsqVSYhbaACYtbgcLi_YjDqpE3GLQIVgkKQg/edit#gid=69851113">
                    <a:extLst>
                      <a:ext uri="{A12FA001-AC4F-418D-AE19-62706E023703}">
                        <ahyp:hlinkClr xmlns:ahyp="http://schemas.microsoft.com/office/drawing/2018/hyperlinkcolor" val="tx"/>
                      </a:ext>
                    </a:extLst>
                  </a:hlinkClick>
                </a:rPr>
                <a:t>Reviews for different categories</a:t>
              </a:r>
            </a:p>
          </p:txBody>
        </p:sp>
      </p:grpSp>
      <p:sp>
        <p:nvSpPr>
          <p:cNvPr id="14" name="AutoShape 14"/>
          <p:cNvSpPr/>
          <p:nvPr/>
        </p:nvSpPr>
        <p:spPr>
          <a:xfrm rot="-5400000">
            <a:off x="5161264" y="5138738"/>
            <a:ext cx="10287000" cy="0"/>
          </a:xfrm>
          <a:prstGeom prst="line">
            <a:avLst/>
          </a:prstGeom>
          <a:ln w="9525" cap="rnd">
            <a:solidFill>
              <a:srgbClr val="000000"/>
            </a:solidFill>
            <a:prstDash val="solid"/>
            <a:headEnd type="none" w="sm" len="sm"/>
            <a:tailEnd type="none" w="sm" len="sm"/>
          </a:ln>
        </p:spPr>
      </p:sp>
      <p:sp>
        <p:nvSpPr>
          <p:cNvPr id="15" name="AutoShape 15"/>
          <p:cNvSpPr/>
          <p:nvPr/>
        </p:nvSpPr>
        <p:spPr>
          <a:xfrm flipV="1">
            <a:off x="0" y="4882408"/>
            <a:ext cx="10300002" cy="9525"/>
          </a:xfrm>
          <a:prstGeom prst="line">
            <a:avLst/>
          </a:prstGeom>
          <a:ln w="9525" cap="rnd">
            <a:solidFill>
              <a:srgbClr val="000000"/>
            </a:solidFill>
            <a:prstDash val="solid"/>
            <a:headEnd type="none" w="sm" len="sm"/>
            <a:tailEnd type="none" w="sm" len="sm"/>
          </a:ln>
        </p:spPr>
      </p:sp>
      <p:sp>
        <p:nvSpPr>
          <p:cNvPr id="16" name="AutoShape 16"/>
          <p:cNvSpPr/>
          <p:nvPr/>
        </p:nvSpPr>
        <p:spPr>
          <a:xfrm>
            <a:off x="10309526" y="3425825"/>
            <a:ext cx="8216890" cy="0"/>
          </a:xfrm>
          <a:prstGeom prst="line">
            <a:avLst/>
          </a:prstGeom>
          <a:ln w="9525" cap="rnd">
            <a:solidFill>
              <a:srgbClr val="000000"/>
            </a:solidFill>
            <a:prstDash val="solid"/>
            <a:headEnd type="none" w="sm" len="sm"/>
            <a:tailEnd type="none" w="sm" len="sm"/>
          </a:ln>
        </p:spPr>
      </p:sp>
      <p:sp>
        <p:nvSpPr>
          <p:cNvPr id="17" name="AutoShape 17"/>
          <p:cNvSpPr/>
          <p:nvPr/>
        </p:nvSpPr>
        <p:spPr>
          <a:xfrm>
            <a:off x="10309526" y="6675387"/>
            <a:ext cx="8216890" cy="0"/>
          </a:xfrm>
          <a:prstGeom prst="line">
            <a:avLst/>
          </a:prstGeom>
          <a:ln w="9525" cap="rnd">
            <a:solidFill>
              <a:srgbClr val="000000"/>
            </a:solidFill>
            <a:prstDash val="solid"/>
            <a:headEnd type="none" w="sm" len="sm"/>
            <a:tailEnd type="none" w="sm" len="sm"/>
          </a:ln>
        </p:spPr>
      </p:sp>
      <p:sp>
        <p:nvSpPr>
          <p:cNvPr id="18" name="Freeform 18"/>
          <p:cNvSpPr/>
          <p:nvPr/>
        </p:nvSpPr>
        <p:spPr>
          <a:xfrm rot="21447209">
            <a:off x="10643393" y="808675"/>
            <a:ext cx="631123" cy="582928"/>
          </a:xfrm>
          <a:custGeom>
            <a:avLst/>
            <a:gdLst/>
            <a:ahLst/>
            <a:cxnLst/>
            <a:rect l="l" t="t" r="r" b="b"/>
            <a:pathLst>
              <a:path w="631123" h="582928">
                <a:moveTo>
                  <a:pt x="0" y="0"/>
                </a:moveTo>
                <a:lnTo>
                  <a:pt x="631123" y="0"/>
                </a:lnTo>
                <a:lnTo>
                  <a:pt x="631123" y="582928"/>
                </a:lnTo>
                <a:lnTo>
                  <a:pt x="0" y="58292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9" name="Freeform 19"/>
          <p:cNvSpPr/>
          <p:nvPr/>
        </p:nvSpPr>
        <p:spPr>
          <a:xfrm>
            <a:off x="10644689" y="4114587"/>
            <a:ext cx="631123" cy="582928"/>
          </a:xfrm>
          <a:custGeom>
            <a:avLst/>
            <a:gdLst/>
            <a:ahLst/>
            <a:cxnLst/>
            <a:rect l="l" t="t" r="r" b="b"/>
            <a:pathLst>
              <a:path w="631123" h="582928">
                <a:moveTo>
                  <a:pt x="0" y="0"/>
                </a:moveTo>
                <a:lnTo>
                  <a:pt x="631123" y="0"/>
                </a:lnTo>
                <a:lnTo>
                  <a:pt x="631123" y="582928"/>
                </a:lnTo>
                <a:lnTo>
                  <a:pt x="0" y="58292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20" name="Freeform 20"/>
          <p:cNvSpPr/>
          <p:nvPr/>
        </p:nvSpPr>
        <p:spPr>
          <a:xfrm rot="10800000">
            <a:off x="10656031" y="7138119"/>
            <a:ext cx="631123" cy="582928"/>
          </a:xfrm>
          <a:custGeom>
            <a:avLst/>
            <a:gdLst/>
            <a:ahLst/>
            <a:cxnLst/>
            <a:rect l="l" t="t" r="r" b="b"/>
            <a:pathLst>
              <a:path w="631123" h="582928">
                <a:moveTo>
                  <a:pt x="0" y="0"/>
                </a:moveTo>
                <a:lnTo>
                  <a:pt x="631123" y="0"/>
                </a:lnTo>
                <a:lnTo>
                  <a:pt x="631123" y="582928"/>
                </a:lnTo>
                <a:lnTo>
                  <a:pt x="0" y="58292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pic>
        <p:nvPicPr>
          <p:cNvPr id="1026" name="Picture 2" descr="How to ask customers for reviews (and actually get them)">
            <a:extLst>
              <a:ext uri="{FF2B5EF4-FFF2-40B4-BE49-F238E27FC236}">
                <a16:creationId xmlns:a16="http://schemas.microsoft.com/office/drawing/2014/main" id="{1B5E4ADD-8C89-42B7-AD1C-69869DD5995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79200" y="4910981"/>
            <a:ext cx="9574299" cy="53855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5070751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347291"/>
            <a:ext cx="7129449" cy="2462213"/>
          </a:xfrm>
          <a:prstGeom prst="rect">
            <a:avLst/>
          </a:prstGeom>
        </p:spPr>
        <p:txBody>
          <a:bodyPr wrap="square" lIns="0" tIns="0" rIns="0" bIns="0" rtlCol="0" anchor="t">
            <a:spAutoFit/>
          </a:bodyPr>
          <a:lstStyle/>
          <a:p>
            <a:pPr algn="l">
              <a:lnSpc>
                <a:spcPts val="9600"/>
              </a:lnSpc>
            </a:pPr>
            <a:r>
              <a:rPr lang="en-US" sz="8000" spc="-320" dirty="0">
                <a:solidFill>
                  <a:srgbClr val="000000"/>
                </a:solidFill>
                <a:latin typeface="Russo One"/>
                <a:ea typeface="Russo One"/>
                <a:cs typeface="Russo One"/>
                <a:sym typeface="Russo One"/>
              </a:rPr>
              <a:t>Marketing</a:t>
            </a:r>
          </a:p>
          <a:p>
            <a:pPr algn="l">
              <a:lnSpc>
                <a:spcPts val="9600"/>
              </a:lnSpc>
            </a:pPr>
            <a:r>
              <a:rPr lang="en-US" sz="8000" spc="-320" dirty="0">
                <a:solidFill>
                  <a:srgbClr val="000000"/>
                </a:solidFill>
                <a:latin typeface="Russo One"/>
                <a:ea typeface="Russo One"/>
                <a:cs typeface="Russo One"/>
                <a:sym typeface="Russo One"/>
              </a:rPr>
              <a:t>Metrics</a:t>
            </a:r>
          </a:p>
        </p:txBody>
      </p:sp>
      <p:grpSp>
        <p:nvGrpSpPr>
          <p:cNvPr id="3" name="Group 3"/>
          <p:cNvGrpSpPr/>
          <p:nvPr/>
        </p:nvGrpSpPr>
        <p:grpSpPr>
          <a:xfrm>
            <a:off x="0" y="3070047"/>
            <a:ext cx="9153525" cy="1230228"/>
            <a:chOff x="0" y="0"/>
            <a:chExt cx="12204700" cy="1496359"/>
          </a:xfrm>
        </p:grpSpPr>
        <p:sp>
          <p:nvSpPr>
            <p:cNvPr id="4" name="AutoShape 4"/>
            <p:cNvSpPr/>
            <p:nvPr/>
          </p:nvSpPr>
          <p:spPr>
            <a:xfrm>
              <a:off x="0" y="0"/>
              <a:ext cx="12204700" cy="1496359"/>
            </a:xfrm>
            <a:prstGeom prst="rect">
              <a:avLst/>
            </a:prstGeom>
            <a:solidFill>
              <a:srgbClr val="000000"/>
            </a:solidFill>
          </p:spPr>
          <p:txBody>
            <a:bodyPr/>
            <a:lstStyle/>
            <a:p>
              <a:r>
                <a:rPr lang="en-US" dirty="0"/>
                <a:t>Customer Lifetime Value (CLV):-- Sum of the total order values per customer (top 5)</a:t>
              </a:r>
              <a:endParaRPr lang="en-IN" dirty="0"/>
            </a:p>
          </p:txBody>
        </p:sp>
        <p:sp>
          <p:nvSpPr>
            <p:cNvPr id="5" name="TextBox 5"/>
            <p:cNvSpPr txBox="1"/>
            <p:nvPr/>
          </p:nvSpPr>
          <p:spPr>
            <a:xfrm>
              <a:off x="2189984" y="376704"/>
              <a:ext cx="8421467" cy="685145"/>
            </a:xfrm>
            <a:prstGeom prst="rect">
              <a:avLst/>
            </a:prstGeom>
          </p:spPr>
          <p:txBody>
            <a:bodyPr lIns="0" tIns="0" rIns="0" bIns="0" rtlCol="0" anchor="t">
              <a:spAutoFit/>
            </a:bodyPr>
            <a:lstStyle/>
            <a:p>
              <a:pPr algn="l">
                <a:lnSpc>
                  <a:spcPts val="4200"/>
                </a:lnSpc>
              </a:pPr>
              <a:endParaRPr lang="en-US" sz="3000" dirty="0">
                <a:solidFill>
                  <a:srgbClr val="FFFFFF"/>
                </a:solidFill>
                <a:latin typeface="DM Sans"/>
                <a:ea typeface="DM Sans"/>
                <a:cs typeface="DM Sans"/>
                <a:sym typeface="DM Sans"/>
              </a:endParaRPr>
            </a:p>
          </p:txBody>
        </p:sp>
        <p:sp>
          <p:nvSpPr>
            <p:cNvPr id="6" name="Freeform 6"/>
            <p:cNvSpPr/>
            <p:nvPr/>
          </p:nvSpPr>
          <p:spPr>
            <a:xfrm>
              <a:off x="1371600" y="375520"/>
              <a:ext cx="585413" cy="745318"/>
            </a:xfrm>
            <a:custGeom>
              <a:avLst/>
              <a:gdLst/>
              <a:ahLst/>
              <a:cxnLst/>
              <a:rect l="l" t="t" r="r" b="b"/>
              <a:pathLst>
                <a:path w="585413" h="745318">
                  <a:moveTo>
                    <a:pt x="0" y="0"/>
                  </a:moveTo>
                  <a:lnTo>
                    <a:pt x="585413" y="0"/>
                  </a:lnTo>
                  <a:lnTo>
                    <a:pt x="585413" y="745318"/>
                  </a:lnTo>
                  <a:lnTo>
                    <a:pt x="0" y="74531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sp>
        <p:nvSpPr>
          <p:cNvPr id="11" name="AutoShape 11"/>
          <p:cNvSpPr/>
          <p:nvPr/>
        </p:nvSpPr>
        <p:spPr>
          <a:xfrm rot="-5400000">
            <a:off x="4005262" y="5138738"/>
            <a:ext cx="10287000" cy="0"/>
          </a:xfrm>
          <a:prstGeom prst="line">
            <a:avLst/>
          </a:prstGeom>
          <a:ln w="9525" cap="rnd">
            <a:solidFill>
              <a:srgbClr val="000000"/>
            </a:solidFill>
            <a:prstDash val="solid"/>
            <a:headEnd type="none" w="sm" len="sm"/>
            <a:tailEnd type="none" w="sm" len="sm"/>
          </a:ln>
        </p:spPr>
      </p:sp>
      <p:sp>
        <p:nvSpPr>
          <p:cNvPr id="12" name="AutoShape 12"/>
          <p:cNvSpPr/>
          <p:nvPr/>
        </p:nvSpPr>
        <p:spPr>
          <a:xfrm>
            <a:off x="9153525" y="1028700"/>
            <a:ext cx="9684388" cy="0"/>
          </a:xfrm>
          <a:prstGeom prst="line">
            <a:avLst/>
          </a:prstGeom>
          <a:ln w="9525" cap="rnd">
            <a:solidFill>
              <a:srgbClr val="000000"/>
            </a:solidFill>
            <a:prstDash val="solid"/>
            <a:headEnd type="none" w="sm" len="sm"/>
            <a:tailEnd type="none" w="sm" len="sm"/>
          </a:ln>
        </p:spPr>
      </p:sp>
      <p:sp>
        <p:nvSpPr>
          <p:cNvPr id="13" name="Freeform 13"/>
          <p:cNvSpPr/>
          <p:nvPr/>
        </p:nvSpPr>
        <p:spPr>
          <a:xfrm rot="-5400000">
            <a:off x="17422835" y="347950"/>
            <a:ext cx="362710" cy="361391"/>
          </a:xfrm>
          <a:custGeom>
            <a:avLst/>
            <a:gdLst/>
            <a:ahLst/>
            <a:cxnLst/>
            <a:rect l="l" t="t" r="r" b="b"/>
            <a:pathLst>
              <a:path w="362710" h="361391">
                <a:moveTo>
                  <a:pt x="0" y="0"/>
                </a:moveTo>
                <a:lnTo>
                  <a:pt x="362709" y="0"/>
                </a:lnTo>
                <a:lnTo>
                  <a:pt x="362709" y="361390"/>
                </a:lnTo>
                <a:lnTo>
                  <a:pt x="0" y="36139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4" name="TextBox 14"/>
          <p:cNvSpPr txBox="1"/>
          <p:nvPr/>
        </p:nvSpPr>
        <p:spPr>
          <a:xfrm>
            <a:off x="9689984" y="356243"/>
            <a:ext cx="3139207" cy="306705"/>
          </a:xfrm>
          <a:prstGeom prst="rect">
            <a:avLst/>
          </a:prstGeom>
        </p:spPr>
        <p:txBody>
          <a:bodyPr lIns="0" tIns="0" rIns="0" bIns="0" rtlCol="0" anchor="t">
            <a:spAutoFit/>
          </a:bodyPr>
          <a:lstStyle/>
          <a:p>
            <a:pPr algn="l">
              <a:lnSpc>
                <a:spcPts val="2520"/>
              </a:lnSpc>
            </a:pPr>
            <a:r>
              <a:rPr lang="en-US" sz="1800" dirty="0">
                <a:solidFill>
                  <a:srgbClr val="000000"/>
                </a:solidFill>
                <a:latin typeface="DM Sans"/>
                <a:ea typeface="DM Sans"/>
                <a:cs typeface="DM Sans"/>
                <a:sym typeface="DM Sans"/>
              </a:rPr>
              <a:t>Result:</a:t>
            </a:r>
          </a:p>
        </p:txBody>
      </p:sp>
      <p:sp>
        <p:nvSpPr>
          <p:cNvPr id="16" name="TextBox 15">
            <a:extLst>
              <a:ext uri="{FF2B5EF4-FFF2-40B4-BE49-F238E27FC236}">
                <a16:creationId xmlns:a16="http://schemas.microsoft.com/office/drawing/2014/main" id="{5F1A5D56-64A8-484E-9090-66FEBFC0B18C}"/>
              </a:ext>
            </a:extLst>
          </p:cNvPr>
          <p:cNvSpPr txBox="1"/>
          <p:nvPr/>
        </p:nvSpPr>
        <p:spPr>
          <a:xfrm>
            <a:off x="1943038" y="3338232"/>
            <a:ext cx="5715000" cy="1015663"/>
          </a:xfrm>
          <a:prstGeom prst="rect">
            <a:avLst/>
          </a:prstGeom>
          <a:noFill/>
        </p:spPr>
        <p:txBody>
          <a:bodyPr wrap="square">
            <a:spAutoFit/>
          </a:bodyPr>
          <a:lstStyle/>
          <a:p>
            <a:r>
              <a:rPr lang="en-US" sz="2000" b="1" dirty="0">
                <a:solidFill>
                  <a:schemeClr val="bg1"/>
                </a:solidFill>
              </a:rPr>
              <a:t> Average days needed to convert a lead into a successful one &amp; percentage of different kind of leads</a:t>
            </a:r>
            <a:endParaRPr lang="en-IN" sz="2000" b="1" dirty="0">
              <a:solidFill>
                <a:schemeClr val="bg1"/>
              </a:solidFill>
            </a:endParaRPr>
          </a:p>
        </p:txBody>
      </p:sp>
      <p:sp>
        <p:nvSpPr>
          <p:cNvPr id="17" name="TextBox 16">
            <a:extLst>
              <a:ext uri="{FF2B5EF4-FFF2-40B4-BE49-F238E27FC236}">
                <a16:creationId xmlns:a16="http://schemas.microsoft.com/office/drawing/2014/main" id="{23460EC0-6922-43F7-995D-FFC000FF18F8}"/>
              </a:ext>
            </a:extLst>
          </p:cNvPr>
          <p:cNvSpPr txBox="1"/>
          <p:nvPr/>
        </p:nvSpPr>
        <p:spPr>
          <a:xfrm>
            <a:off x="838200" y="4762500"/>
            <a:ext cx="7595292" cy="1015663"/>
          </a:xfrm>
          <a:prstGeom prst="rect">
            <a:avLst/>
          </a:prstGeom>
          <a:noFill/>
        </p:spPr>
        <p:txBody>
          <a:bodyPr wrap="square" rtlCol="0">
            <a:spAutoFit/>
          </a:bodyPr>
          <a:lstStyle/>
          <a:p>
            <a:pPr algn="ctr"/>
            <a:r>
              <a:rPr lang="en-US" sz="2000" b="1" dirty="0"/>
              <a:t>This query calculates average days needed to convert a lead and subsequently the percentage share of total lead generation (irrespective of success) category wise</a:t>
            </a:r>
            <a:endParaRPr lang="en-IN" sz="2000" b="1" u="sng" dirty="0"/>
          </a:p>
        </p:txBody>
      </p:sp>
      <p:sp>
        <p:nvSpPr>
          <p:cNvPr id="19" name="TextBox 18">
            <a:extLst>
              <a:ext uri="{FF2B5EF4-FFF2-40B4-BE49-F238E27FC236}">
                <a16:creationId xmlns:a16="http://schemas.microsoft.com/office/drawing/2014/main" id="{832FC12F-74F1-4E79-B279-4D3E63AC8E99}"/>
              </a:ext>
            </a:extLst>
          </p:cNvPr>
          <p:cNvSpPr txBox="1"/>
          <p:nvPr/>
        </p:nvSpPr>
        <p:spPr>
          <a:xfrm>
            <a:off x="776738" y="6134100"/>
            <a:ext cx="7845541" cy="2862322"/>
          </a:xfrm>
          <a:prstGeom prst="rect">
            <a:avLst/>
          </a:prstGeom>
          <a:noFill/>
          <a:ln>
            <a:solidFill>
              <a:schemeClr val="tx2">
                <a:lumMod val="50000"/>
              </a:schemeClr>
            </a:solidFill>
          </a:ln>
        </p:spPr>
        <p:txBody>
          <a:bodyPr wrap="square" rtlCol="0">
            <a:spAutoFit/>
          </a:bodyPr>
          <a:lstStyle/>
          <a:p>
            <a:r>
              <a:rPr lang="en-US" sz="2000" dirty="0"/>
              <a:t>SELECT </a:t>
            </a:r>
          </a:p>
          <a:p>
            <a:r>
              <a:rPr lang="en-US" sz="2000" dirty="0"/>
              <a:t>    origin, </a:t>
            </a:r>
          </a:p>
          <a:p>
            <a:r>
              <a:rPr lang="en-US" sz="2000" dirty="0"/>
              <a:t>    ROUND(AVG(</a:t>
            </a:r>
            <a:r>
              <a:rPr lang="en-US" sz="2000" dirty="0" err="1"/>
              <a:t>won_date</a:t>
            </a:r>
            <a:r>
              <a:rPr lang="en-US" sz="2000" dirty="0"/>
              <a:t> - </a:t>
            </a:r>
            <a:r>
              <a:rPr lang="en-US" sz="2000" dirty="0" err="1"/>
              <a:t>first_contact_date</a:t>
            </a:r>
            <a:r>
              <a:rPr lang="en-US" sz="2000" dirty="0"/>
              <a:t>), 0) AS </a:t>
            </a:r>
            <a:r>
              <a:rPr lang="en-US" sz="2000" dirty="0" err="1"/>
              <a:t>AVG_days_needed</a:t>
            </a:r>
            <a:r>
              <a:rPr lang="en-US" sz="2000" dirty="0"/>
              <a:t>,</a:t>
            </a:r>
          </a:p>
          <a:p>
            <a:r>
              <a:rPr lang="en-US" sz="2000" dirty="0"/>
              <a:t>    CONCAT(ROUND((COUNT(</a:t>
            </a:r>
            <a:r>
              <a:rPr lang="en-US" sz="2000" dirty="0" err="1"/>
              <a:t>mql_id</a:t>
            </a:r>
            <a:r>
              <a:rPr lang="en-US" sz="2000" dirty="0"/>
              <a:t>) * 100.0 / SUM(COUNT(</a:t>
            </a:r>
            <a:r>
              <a:rPr lang="en-US" sz="2000" dirty="0" err="1"/>
              <a:t>mql_id</a:t>
            </a:r>
            <a:r>
              <a:rPr lang="en-US" sz="2000" dirty="0"/>
              <a:t>)) OVER ()), 2), '%') AS </a:t>
            </a:r>
            <a:r>
              <a:rPr lang="en-US" sz="2000" dirty="0" err="1"/>
              <a:t>percentage_of_leads</a:t>
            </a:r>
            <a:endParaRPr lang="en-US" sz="2000" dirty="0"/>
          </a:p>
          <a:p>
            <a:r>
              <a:rPr lang="en-US" sz="2000" dirty="0"/>
              <a:t>FROM </a:t>
            </a:r>
          </a:p>
          <a:p>
            <a:r>
              <a:rPr lang="en-US" sz="2000" dirty="0"/>
              <a:t>    Marketing</a:t>
            </a:r>
          </a:p>
          <a:p>
            <a:r>
              <a:rPr lang="en-US" sz="2000" dirty="0"/>
              <a:t>GROUP BY </a:t>
            </a:r>
          </a:p>
          <a:p>
            <a:r>
              <a:rPr lang="en-US" sz="2000" dirty="0"/>
              <a:t>    origin;</a:t>
            </a:r>
          </a:p>
        </p:txBody>
      </p:sp>
      <p:pic>
        <p:nvPicPr>
          <p:cNvPr id="8" name="Picture 7">
            <a:extLst>
              <a:ext uri="{FF2B5EF4-FFF2-40B4-BE49-F238E27FC236}">
                <a16:creationId xmlns:a16="http://schemas.microsoft.com/office/drawing/2014/main" id="{EDDC399D-9A26-4A97-8AB8-5C523E47C6E7}"/>
              </a:ext>
            </a:extLst>
          </p:cNvPr>
          <p:cNvPicPr>
            <a:picLocks noChangeAspect="1"/>
          </p:cNvPicPr>
          <p:nvPr/>
        </p:nvPicPr>
        <p:blipFill rotWithShape="1">
          <a:blip r:embed="rId6"/>
          <a:srcRect l="19237" t="44642" r="49924" b="19011"/>
          <a:stretch/>
        </p:blipFill>
        <p:spPr>
          <a:xfrm>
            <a:off x="9328253" y="2225094"/>
            <a:ext cx="8804162" cy="5836811"/>
          </a:xfrm>
          <a:prstGeom prst="rect">
            <a:avLst/>
          </a:prstGeom>
        </p:spPr>
      </p:pic>
    </p:spTree>
    <p:extLst>
      <p:ext uri="{BB962C8B-B14F-4D97-AF65-F5344CB8AC3E}">
        <p14:creationId xmlns:p14="http://schemas.microsoft.com/office/powerpoint/2010/main" val="335618627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347291"/>
            <a:ext cx="7129449" cy="2462213"/>
          </a:xfrm>
          <a:prstGeom prst="rect">
            <a:avLst/>
          </a:prstGeom>
        </p:spPr>
        <p:txBody>
          <a:bodyPr wrap="square" lIns="0" tIns="0" rIns="0" bIns="0" rtlCol="0" anchor="t">
            <a:spAutoFit/>
          </a:bodyPr>
          <a:lstStyle/>
          <a:p>
            <a:pPr algn="l">
              <a:lnSpc>
                <a:spcPts val="9600"/>
              </a:lnSpc>
            </a:pPr>
            <a:r>
              <a:rPr lang="en-US" sz="8000" spc="-320" dirty="0">
                <a:solidFill>
                  <a:srgbClr val="000000"/>
                </a:solidFill>
                <a:latin typeface="Russo One"/>
                <a:ea typeface="Russo One"/>
                <a:cs typeface="Russo One"/>
                <a:sym typeface="Russo One"/>
              </a:rPr>
              <a:t>Marketing</a:t>
            </a:r>
          </a:p>
          <a:p>
            <a:pPr algn="l">
              <a:lnSpc>
                <a:spcPts val="9600"/>
              </a:lnSpc>
            </a:pPr>
            <a:r>
              <a:rPr lang="en-US" sz="8000" spc="-320" dirty="0">
                <a:solidFill>
                  <a:srgbClr val="000000"/>
                </a:solidFill>
                <a:latin typeface="Russo One"/>
                <a:ea typeface="Russo One"/>
                <a:cs typeface="Russo One"/>
                <a:sym typeface="Russo One"/>
              </a:rPr>
              <a:t>Metrics</a:t>
            </a:r>
          </a:p>
        </p:txBody>
      </p:sp>
      <p:grpSp>
        <p:nvGrpSpPr>
          <p:cNvPr id="3" name="Group 3"/>
          <p:cNvGrpSpPr/>
          <p:nvPr/>
        </p:nvGrpSpPr>
        <p:grpSpPr>
          <a:xfrm>
            <a:off x="0" y="3070047"/>
            <a:ext cx="9153525" cy="1230228"/>
            <a:chOff x="0" y="0"/>
            <a:chExt cx="12204700" cy="1496359"/>
          </a:xfrm>
        </p:grpSpPr>
        <p:sp>
          <p:nvSpPr>
            <p:cNvPr id="4" name="AutoShape 4"/>
            <p:cNvSpPr/>
            <p:nvPr/>
          </p:nvSpPr>
          <p:spPr>
            <a:xfrm>
              <a:off x="0" y="0"/>
              <a:ext cx="12204700" cy="1496359"/>
            </a:xfrm>
            <a:prstGeom prst="rect">
              <a:avLst/>
            </a:prstGeom>
            <a:solidFill>
              <a:srgbClr val="000000"/>
            </a:solidFill>
          </p:spPr>
          <p:txBody>
            <a:bodyPr/>
            <a:lstStyle/>
            <a:p>
              <a:r>
                <a:rPr lang="en-US" dirty="0"/>
                <a:t>Customer Lifetime Value (CLV):-- Sum of the total order values per customer (top 5)</a:t>
              </a:r>
              <a:endParaRPr lang="en-IN" dirty="0"/>
            </a:p>
          </p:txBody>
        </p:sp>
        <p:sp>
          <p:nvSpPr>
            <p:cNvPr id="5" name="TextBox 5"/>
            <p:cNvSpPr txBox="1"/>
            <p:nvPr/>
          </p:nvSpPr>
          <p:spPr>
            <a:xfrm>
              <a:off x="2189984" y="376704"/>
              <a:ext cx="8421467" cy="685145"/>
            </a:xfrm>
            <a:prstGeom prst="rect">
              <a:avLst/>
            </a:prstGeom>
          </p:spPr>
          <p:txBody>
            <a:bodyPr lIns="0" tIns="0" rIns="0" bIns="0" rtlCol="0" anchor="t">
              <a:spAutoFit/>
            </a:bodyPr>
            <a:lstStyle/>
            <a:p>
              <a:pPr algn="l">
                <a:lnSpc>
                  <a:spcPts val="4200"/>
                </a:lnSpc>
              </a:pPr>
              <a:endParaRPr lang="en-US" sz="3000" dirty="0">
                <a:solidFill>
                  <a:srgbClr val="FFFFFF"/>
                </a:solidFill>
                <a:latin typeface="DM Sans"/>
                <a:ea typeface="DM Sans"/>
                <a:cs typeface="DM Sans"/>
                <a:sym typeface="DM Sans"/>
              </a:endParaRPr>
            </a:p>
          </p:txBody>
        </p:sp>
        <p:sp>
          <p:nvSpPr>
            <p:cNvPr id="6" name="Freeform 6"/>
            <p:cNvSpPr/>
            <p:nvPr/>
          </p:nvSpPr>
          <p:spPr>
            <a:xfrm>
              <a:off x="1371600" y="375520"/>
              <a:ext cx="585413" cy="745318"/>
            </a:xfrm>
            <a:custGeom>
              <a:avLst/>
              <a:gdLst/>
              <a:ahLst/>
              <a:cxnLst/>
              <a:rect l="l" t="t" r="r" b="b"/>
              <a:pathLst>
                <a:path w="585413" h="745318">
                  <a:moveTo>
                    <a:pt x="0" y="0"/>
                  </a:moveTo>
                  <a:lnTo>
                    <a:pt x="585413" y="0"/>
                  </a:lnTo>
                  <a:lnTo>
                    <a:pt x="585413" y="745318"/>
                  </a:lnTo>
                  <a:lnTo>
                    <a:pt x="0" y="74531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sp>
        <p:nvSpPr>
          <p:cNvPr id="11" name="AutoShape 11"/>
          <p:cNvSpPr/>
          <p:nvPr/>
        </p:nvSpPr>
        <p:spPr>
          <a:xfrm rot="-5400000">
            <a:off x="4005262" y="5138738"/>
            <a:ext cx="10287000" cy="0"/>
          </a:xfrm>
          <a:prstGeom prst="line">
            <a:avLst/>
          </a:prstGeom>
          <a:ln w="9525" cap="rnd">
            <a:solidFill>
              <a:srgbClr val="000000"/>
            </a:solidFill>
            <a:prstDash val="solid"/>
            <a:headEnd type="none" w="sm" len="sm"/>
            <a:tailEnd type="none" w="sm" len="sm"/>
          </a:ln>
        </p:spPr>
      </p:sp>
      <p:sp>
        <p:nvSpPr>
          <p:cNvPr id="12" name="AutoShape 12"/>
          <p:cNvSpPr/>
          <p:nvPr/>
        </p:nvSpPr>
        <p:spPr>
          <a:xfrm>
            <a:off x="9153525" y="1028700"/>
            <a:ext cx="9684388" cy="0"/>
          </a:xfrm>
          <a:prstGeom prst="line">
            <a:avLst/>
          </a:prstGeom>
          <a:ln w="9525" cap="rnd">
            <a:solidFill>
              <a:srgbClr val="000000"/>
            </a:solidFill>
            <a:prstDash val="solid"/>
            <a:headEnd type="none" w="sm" len="sm"/>
            <a:tailEnd type="none" w="sm" len="sm"/>
          </a:ln>
        </p:spPr>
      </p:sp>
      <p:sp>
        <p:nvSpPr>
          <p:cNvPr id="13" name="Freeform 13"/>
          <p:cNvSpPr/>
          <p:nvPr/>
        </p:nvSpPr>
        <p:spPr>
          <a:xfrm rot="-5400000">
            <a:off x="17422835" y="347950"/>
            <a:ext cx="362710" cy="361391"/>
          </a:xfrm>
          <a:custGeom>
            <a:avLst/>
            <a:gdLst/>
            <a:ahLst/>
            <a:cxnLst/>
            <a:rect l="l" t="t" r="r" b="b"/>
            <a:pathLst>
              <a:path w="362710" h="361391">
                <a:moveTo>
                  <a:pt x="0" y="0"/>
                </a:moveTo>
                <a:lnTo>
                  <a:pt x="362709" y="0"/>
                </a:lnTo>
                <a:lnTo>
                  <a:pt x="362709" y="361390"/>
                </a:lnTo>
                <a:lnTo>
                  <a:pt x="0" y="36139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4" name="TextBox 14"/>
          <p:cNvSpPr txBox="1"/>
          <p:nvPr/>
        </p:nvSpPr>
        <p:spPr>
          <a:xfrm>
            <a:off x="9689984" y="356243"/>
            <a:ext cx="3139207" cy="306705"/>
          </a:xfrm>
          <a:prstGeom prst="rect">
            <a:avLst/>
          </a:prstGeom>
        </p:spPr>
        <p:txBody>
          <a:bodyPr lIns="0" tIns="0" rIns="0" bIns="0" rtlCol="0" anchor="t">
            <a:spAutoFit/>
          </a:bodyPr>
          <a:lstStyle/>
          <a:p>
            <a:pPr algn="l">
              <a:lnSpc>
                <a:spcPts val="2520"/>
              </a:lnSpc>
            </a:pPr>
            <a:r>
              <a:rPr lang="en-US" sz="1800" dirty="0">
                <a:solidFill>
                  <a:srgbClr val="000000"/>
                </a:solidFill>
                <a:latin typeface="DM Sans"/>
                <a:ea typeface="DM Sans"/>
                <a:cs typeface="DM Sans"/>
                <a:sym typeface="DM Sans"/>
              </a:rPr>
              <a:t>Result:</a:t>
            </a:r>
          </a:p>
        </p:txBody>
      </p:sp>
      <p:sp>
        <p:nvSpPr>
          <p:cNvPr id="16" name="TextBox 15">
            <a:extLst>
              <a:ext uri="{FF2B5EF4-FFF2-40B4-BE49-F238E27FC236}">
                <a16:creationId xmlns:a16="http://schemas.microsoft.com/office/drawing/2014/main" id="{5F1A5D56-64A8-484E-9090-66FEBFC0B18C}"/>
              </a:ext>
            </a:extLst>
          </p:cNvPr>
          <p:cNvSpPr txBox="1"/>
          <p:nvPr/>
        </p:nvSpPr>
        <p:spPr>
          <a:xfrm>
            <a:off x="1943038" y="3338232"/>
            <a:ext cx="5715000" cy="830997"/>
          </a:xfrm>
          <a:prstGeom prst="rect">
            <a:avLst/>
          </a:prstGeom>
          <a:noFill/>
        </p:spPr>
        <p:txBody>
          <a:bodyPr wrap="square">
            <a:spAutoFit/>
          </a:bodyPr>
          <a:lstStyle/>
          <a:p>
            <a:r>
              <a:rPr lang="en-US" sz="2400" b="1" dirty="0">
                <a:solidFill>
                  <a:schemeClr val="bg1"/>
                </a:solidFill>
              </a:rPr>
              <a:t>Lead-to-Order-Delivery Conversion Time For different Sellers</a:t>
            </a:r>
            <a:endParaRPr lang="en-IN" sz="2400" b="1" dirty="0">
              <a:solidFill>
                <a:schemeClr val="bg1"/>
              </a:solidFill>
            </a:endParaRPr>
          </a:p>
        </p:txBody>
      </p:sp>
      <p:sp>
        <p:nvSpPr>
          <p:cNvPr id="17" name="TextBox 16">
            <a:extLst>
              <a:ext uri="{FF2B5EF4-FFF2-40B4-BE49-F238E27FC236}">
                <a16:creationId xmlns:a16="http://schemas.microsoft.com/office/drawing/2014/main" id="{23460EC0-6922-43F7-995D-FFC000FF18F8}"/>
              </a:ext>
            </a:extLst>
          </p:cNvPr>
          <p:cNvSpPr txBox="1"/>
          <p:nvPr/>
        </p:nvSpPr>
        <p:spPr>
          <a:xfrm>
            <a:off x="838200" y="4762500"/>
            <a:ext cx="7595292" cy="1200329"/>
          </a:xfrm>
          <a:prstGeom prst="rect">
            <a:avLst/>
          </a:prstGeom>
          <a:noFill/>
        </p:spPr>
        <p:txBody>
          <a:bodyPr wrap="square" rtlCol="0">
            <a:spAutoFit/>
          </a:bodyPr>
          <a:lstStyle/>
          <a:p>
            <a:pPr algn="ctr"/>
            <a:r>
              <a:rPr lang="en-US" sz="2400" b="1" dirty="0"/>
              <a:t>This query calculates average days needed to convert a lead into a successful one and making the delivery seller wise wise</a:t>
            </a:r>
            <a:endParaRPr lang="en-IN" sz="2400" b="1" u="sng" dirty="0"/>
          </a:p>
        </p:txBody>
      </p:sp>
      <p:sp>
        <p:nvSpPr>
          <p:cNvPr id="19" name="TextBox 18">
            <a:extLst>
              <a:ext uri="{FF2B5EF4-FFF2-40B4-BE49-F238E27FC236}">
                <a16:creationId xmlns:a16="http://schemas.microsoft.com/office/drawing/2014/main" id="{832FC12F-74F1-4E79-B279-4D3E63AC8E99}"/>
              </a:ext>
            </a:extLst>
          </p:cNvPr>
          <p:cNvSpPr txBox="1"/>
          <p:nvPr/>
        </p:nvSpPr>
        <p:spPr>
          <a:xfrm>
            <a:off x="708134" y="5986726"/>
            <a:ext cx="7845541" cy="4278094"/>
          </a:xfrm>
          <a:prstGeom prst="rect">
            <a:avLst/>
          </a:prstGeom>
          <a:noFill/>
          <a:ln>
            <a:solidFill>
              <a:schemeClr val="tx2">
                <a:lumMod val="50000"/>
              </a:schemeClr>
            </a:solidFill>
          </a:ln>
        </p:spPr>
        <p:txBody>
          <a:bodyPr wrap="square" rtlCol="0">
            <a:spAutoFit/>
          </a:bodyPr>
          <a:lstStyle/>
          <a:p>
            <a:r>
              <a:rPr lang="en-US" sz="1600" dirty="0"/>
              <a:t>SELECT </a:t>
            </a:r>
          </a:p>
          <a:p>
            <a:r>
              <a:rPr lang="en-US" sz="1600" dirty="0"/>
              <a:t>    </a:t>
            </a:r>
            <a:r>
              <a:rPr lang="en-US" sz="1600" dirty="0" err="1"/>
              <a:t>s.seller_id</a:t>
            </a:r>
            <a:r>
              <a:rPr lang="en-US" sz="1600" dirty="0"/>
              <a:t>, </a:t>
            </a:r>
          </a:p>
          <a:p>
            <a:r>
              <a:rPr lang="en-US" sz="1600" dirty="0"/>
              <a:t>    ROUND(AVG(</a:t>
            </a:r>
            <a:r>
              <a:rPr lang="en-US" sz="1600" dirty="0" err="1"/>
              <a:t>o.order_delivered_customer_date</a:t>
            </a:r>
            <a:r>
              <a:rPr lang="en-US" sz="1600" dirty="0"/>
              <a:t> - </a:t>
            </a:r>
            <a:r>
              <a:rPr lang="en-US" sz="1600" dirty="0" err="1"/>
              <a:t>m.first_contact_date</a:t>
            </a:r>
            <a:r>
              <a:rPr lang="en-US" sz="1600" dirty="0"/>
              <a:t>), 0) AS </a:t>
            </a:r>
            <a:r>
              <a:rPr lang="en-US" sz="1600" dirty="0" err="1"/>
              <a:t>AVG_days_needed_lead_to_order</a:t>
            </a:r>
            <a:endParaRPr lang="en-US" sz="1600" dirty="0"/>
          </a:p>
          <a:p>
            <a:r>
              <a:rPr lang="en-US" sz="1600" dirty="0"/>
              <a:t>FROM </a:t>
            </a:r>
          </a:p>
          <a:p>
            <a:r>
              <a:rPr lang="en-US" sz="1600" dirty="0"/>
              <a:t>    Marketing m </a:t>
            </a:r>
          </a:p>
          <a:p>
            <a:r>
              <a:rPr lang="en-US" sz="1600" dirty="0"/>
              <a:t>JOIN </a:t>
            </a:r>
          </a:p>
          <a:p>
            <a:r>
              <a:rPr lang="en-US" sz="1600" dirty="0"/>
              <a:t>    sellers s ON </a:t>
            </a:r>
            <a:r>
              <a:rPr lang="en-US" sz="1600" dirty="0" err="1"/>
              <a:t>m.seller_id</a:t>
            </a:r>
            <a:r>
              <a:rPr lang="en-US" sz="1600" dirty="0"/>
              <a:t> = </a:t>
            </a:r>
            <a:r>
              <a:rPr lang="en-US" sz="1600" dirty="0" err="1"/>
              <a:t>s.seller_id</a:t>
            </a:r>
            <a:endParaRPr lang="en-US" sz="1600" dirty="0"/>
          </a:p>
          <a:p>
            <a:r>
              <a:rPr lang="en-US" sz="1600" dirty="0"/>
              <a:t>JOIN </a:t>
            </a:r>
          </a:p>
          <a:p>
            <a:r>
              <a:rPr lang="en-US" sz="1600" dirty="0"/>
              <a:t>    </a:t>
            </a:r>
            <a:r>
              <a:rPr lang="en-US" sz="1600" dirty="0" err="1"/>
              <a:t>order_items</a:t>
            </a:r>
            <a:r>
              <a:rPr lang="en-US" sz="1600" dirty="0"/>
              <a:t> oi ON </a:t>
            </a:r>
            <a:r>
              <a:rPr lang="en-US" sz="1600" dirty="0" err="1"/>
              <a:t>oi.seller_id</a:t>
            </a:r>
            <a:r>
              <a:rPr lang="en-US" sz="1600" dirty="0"/>
              <a:t> = </a:t>
            </a:r>
            <a:r>
              <a:rPr lang="en-US" sz="1600" dirty="0" err="1"/>
              <a:t>s.seller_id</a:t>
            </a:r>
            <a:endParaRPr lang="en-US" sz="1600" dirty="0"/>
          </a:p>
          <a:p>
            <a:r>
              <a:rPr lang="en-US" sz="1600" dirty="0"/>
              <a:t>JOIN </a:t>
            </a:r>
          </a:p>
          <a:p>
            <a:r>
              <a:rPr lang="en-US" sz="1600" dirty="0"/>
              <a:t>    orders o ON </a:t>
            </a:r>
            <a:r>
              <a:rPr lang="en-US" sz="1600" dirty="0" err="1"/>
              <a:t>o.order_id</a:t>
            </a:r>
            <a:r>
              <a:rPr lang="en-US" sz="1600" dirty="0"/>
              <a:t> = </a:t>
            </a:r>
            <a:r>
              <a:rPr lang="en-US" sz="1600" dirty="0" err="1"/>
              <a:t>oi.order_id</a:t>
            </a:r>
            <a:endParaRPr lang="en-US" sz="1600" dirty="0"/>
          </a:p>
          <a:p>
            <a:r>
              <a:rPr lang="en-US" sz="1600" dirty="0"/>
              <a:t>GROUP BY </a:t>
            </a:r>
          </a:p>
          <a:p>
            <a:r>
              <a:rPr lang="en-US" sz="1600" dirty="0"/>
              <a:t>    </a:t>
            </a:r>
            <a:r>
              <a:rPr lang="en-US" sz="1600" dirty="0" err="1"/>
              <a:t>s.seller_id</a:t>
            </a:r>
            <a:endParaRPr lang="en-US" sz="1600" dirty="0"/>
          </a:p>
          <a:p>
            <a:r>
              <a:rPr lang="en-US" sz="1600" dirty="0"/>
              <a:t>HAVING </a:t>
            </a:r>
          </a:p>
          <a:p>
            <a:r>
              <a:rPr lang="en-US" sz="1600" dirty="0"/>
              <a:t>    AVG(</a:t>
            </a:r>
            <a:r>
              <a:rPr lang="en-US" sz="1600" dirty="0" err="1"/>
              <a:t>o.order_delivered_customer_date</a:t>
            </a:r>
            <a:r>
              <a:rPr lang="en-US" sz="1600" dirty="0"/>
              <a:t> - </a:t>
            </a:r>
            <a:r>
              <a:rPr lang="en-US" sz="1600" dirty="0" err="1"/>
              <a:t>m.first_contact_date</a:t>
            </a:r>
            <a:r>
              <a:rPr lang="en-US" sz="1600" dirty="0"/>
              <a:t>) IS NOT NULL</a:t>
            </a:r>
          </a:p>
          <a:p>
            <a:r>
              <a:rPr lang="en-US" sz="1600" dirty="0"/>
              <a:t>IS NOT NULL ORDER BY </a:t>
            </a:r>
            <a:r>
              <a:rPr lang="en-US" sz="1600" dirty="0" err="1"/>
              <a:t>AVG_days_needed_lead_to_order</a:t>
            </a:r>
            <a:r>
              <a:rPr lang="en-US" sz="1600" dirty="0"/>
              <a:t>;</a:t>
            </a:r>
          </a:p>
        </p:txBody>
      </p:sp>
      <p:pic>
        <p:nvPicPr>
          <p:cNvPr id="9" name="Picture 8">
            <a:extLst>
              <a:ext uri="{FF2B5EF4-FFF2-40B4-BE49-F238E27FC236}">
                <a16:creationId xmlns:a16="http://schemas.microsoft.com/office/drawing/2014/main" id="{A01CF986-6C11-4F7B-92BB-78D4A0908E07}"/>
              </a:ext>
            </a:extLst>
          </p:cNvPr>
          <p:cNvPicPr>
            <a:picLocks noChangeAspect="1"/>
          </p:cNvPicPr>
          <p:nvPr/>
        </p:nvPicPr>
        <p:blipFill rotWithShape="1">
          <a:blip r:embed="rId6"/>
          <a:srcRect l="19167" t="27310" r="46976" b="9260"/>
          <a:stretch/>
        </p:blipFill>
        <p:spPr>
          <a:xfrm>
            <a:off x="9971129" y="1298559"/>
            <a:ext cx="7288171" cy="7680357"/>
          </a:xfrm>
          <a:prstGeom prst="rect">
            <a:avLst/>
          </a:prstGeom>
        </p:spPr>
      </p:pic>
      <p:sp>
        <p:nvSpPr>
          <p:cNvPr id="18" name="TextBox 17">
            <a:extLst>
              <a:ext uri="{FF2B5EF4-FFF2-40B4-BE49-F238E27FC236}">
                <a16:creationId xmlns:a16="http://schemas.microsoft.com/office/drawing/2014/main" id="{C2952A2C-CCB5-4268-8515-57C71F1432F1}"/>
              </a:ext>
            </a:extLst>
          </p:cNvPr>
          <p:cNvSpPr txBox="1"/>
          <p:nvPr/>
        </p:nvSpPr>
        <p:spPr>
          <a:xfrm>
            <a:off x="10338938" y="9791701"/>
            <a:ext cx="6806062" cy="369332"/>
          </a:xfrm>
          <a:prstGeom prst="rect">
            <a:avLst/>
          </a:prstGeom>
          <a:noFill/>
        </p:spPr>
        <p:txBody>
          <a:bodyPr wrap="square" rtlCol="0">
            <a:spAutoFit/>
          </a:bodyPr>
          <a:lstStyle/>
          <a:p>
            <a:pPr algn="ctr"/>
            <a:r>
              <a:rPr lang="en-US" b="1" dirty="0"/>
              <a:t>*Note: Only a portion of the table is shown.</a:t>
            </a:r>
            <a:endParaRPr lang="en-IN" b="1" dirty="0"/>
          </a:p>
        </p:txBody>
      </p:sp>
    </p:spTree>
    <p:extLst>
      <p:ext uri="{BB962C8B-B14F-4D97-AF65-F5344CB8AC3E}">
        <p14:creationId xmlns:p14="http://schemas.microsoft.com/office/powerpoint/2010/main" val="26923153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347291"/>
            <a:ext cx="7129449" cy="2462213"/>
          </a:xfrm>
          <a:prstGeom prst="rect">
            <a:avLst/>
          </a:prstGeom>
        </p:spPr>
        <p:txBody>
          <a:bodyPr wrap="square" lIns="0" tIns="0" rIns="0" bIns="0" rtlCol="0" anchor="t">
            <a:spAutoFit/>
          </a:bodyPr>
          <a:lstStyle/>
          <a:p>
            <a:pPr algn="l">
              <a:lnSpc>
                <a:spcPts val="9600"/>
              </a:lnSpc>
            </a:pPr>
            <a:r>
              <a:rPr lang="en-US" sz="8000" spc="-320" dirty="0">
                <a:solidFill>
                  <a:srgbClr val="000000"/>
                </a:solidFill>
                <a:latin typeface="Russo One"/>
                <a:ea typeface="Russo One"/>
                <a:cs typeface="Russo One"/>
                <a:sym typeface="Russo One"/>
              </a:rPr>
              <a:t>Marketing</a:t>
            </a:r>
          </a:p>
          <a:p>
            <a:pPr algn="l">
              <a:lnSpc>
                <a:spcPts val="9600"/>
              </a:lnSpc>
            </a:pPr>
            <a:r>
              <a:rPr lang="en-US" sz="8000" spc="-320" dirty="0">
                <a:solidFill>
                  <a:srgbClr val="000000"/>
                </a:solidFill>
                <a:latin typeface="Russo One"/>
                <a:ea typeface="Russo One"/>
                <a:cs typeface="Russo One"/>
                <a:sym typeface="Russo One"/>
              </a:rPr>
              <a:t>Metrics</a:t>
            </a:r>
          </a:p>
        </p:txBody>
      </p:sp>
      <p:grpSp>
        <p:nvGrpSpPr>
          <p:cNvPr id="3" name="Group 3"/>
          <p:cNvGrpSpPr/>
          <p:nvPr/>
        </p:nvGrpSpPr>
        <p:grpSpPr>
          <a:xfrm>
            <a:off x="0" y="3070047"/>
            <a:ext cx="9153525" cy="1230228"/>
            <a:chOff x="0" y="0"/>
            <a:chExt cx="12204700" cy="1496359"/>
          </a:xfrm>
        </p:grpSpPr>
        <p:sp>
          <p:nvSpPr>
            <p:cNvPr id="4" name="AutoShape 4"/>
            <p:cNvSpPr/>
            <p:nvPr/>
          </p:nvSpPr>
          <p:spPr>
            <a:xfrm>
              <a:off x="0" y="0"/>
              <a:ext cx="12204700" cy="1496359"/>
            </a:xfrm>
            <a:prstGeom prst="rect">
              <a:avLst/>
            </a:prstGeom>
            <a:solidFill>
              <a:srgbClr val="000000"/>
            </a:solidFill>
          </p:spPr>
          <p:txBody>
            <a:bodyPr/>
            <a:lstStyle/>
            <a:p>
              <a:r>
                <a:rPr lang="en-US" dirty="0"/>
                <a:t>Customer Lifetime Value (CLV):-- Sum of the total order values per customer (top 5)</a:t>
              </a:r>
              <a:endParaRPr lang="en-IN" dirty="0"/>
            </a:p>
          </p:txBody>
        </p:sp>
        <p:sp>
          <p:nvSpPr>
            <p:cNvPr id="5" name="TextBox 5"/>
            <p:cNvSpPr txBox="1"/>
            <p:nvPr/>
          </p:nvSpPr>
          <p:spPr>
            <a:xfrm>
              <a:off x="2189984" y="376704"/>
              <a:ext cx="8421467" cy="685145"/>
            </a:xfrm>
            <a:prstGeom prst="rect">
              <a:avLst/>
            </a:prstGeom>
          </p:spPr>
          <p:txBody>
            <a:bodyPr lIns="0" tIns="0" rIns="0" bIns="0" rtlCol="0" anchor="t">
              <a:spAutoFit/>
            </a:bodyPr>
            <a:lstStyle/>
            <a:p>
              <a:pPr algn="l">
                <a:lnSpc>
                  <a:spcPts val="4200"/>
                </a:lnSpc>
              </a:pPr>
              <a:endParaRPr lang="en-US" sz="3000" dirty="0">
                <a:solidFill>
                  <a:srgbClr val="FFFFFF"/>
                </a:solidFill>
                <a:latin typeface="DM Sans"/>
                <a:ea typeface="DM Sans"/>
                <a:cs typeface="DM Sans"/>
                <a:sym typeface="DM Sans"/>
              </a:endParaRPr>
            </a:p>
          </p:txBody>
        </p:sp>
        <p:sp>
          <p:nvSpPr>
            <p:cNvPr id="6" name="Freeform 6"/>
            <p:cNvSpPr/>
            <p:nvPr/>
          </p:nvSpPr>
          <p:spPr>
            <a:xfrm>
              <a:off x="1371600" y="375520"/>
              <a:ext cx="585413" cy="745318"/>
            </a:xfrm>
            <a:custGeom>
              <a:avLst/>
              <a:gdLst/>
              <a:ahLst/>
              <a:cxnLst/>
              <a:rect l="l" t="t" r="r" b="b"/>
              <a:pathLst>
                <a:path w="585413" h="745318">
                  <a:moveTo>
                    <a:pt x="0" y="0"/>
                  </a:moveTo>
                  <a:lnTo>
                    <a:pt x="585413" y="0"/>
                  </a:lnTo>
                  <a:lnTo>
                    <a:pt x="585413" y="745318"/>
                  </a:lnTo>
                  <a:lnTo>
                    <a:pt x="0" y="74531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sp>
        <p:nvSpPr>
          <p:cNvPr id="11" name="AutoShape 11"/>
          <p:cNvSpPr/>
          <p:nvPr/>
        </p:nvSpPr>
        <p:spPr>
          <a:xfrm rot="-5400000">
            <a:off x="4005262" y="5138738"/>
            <a:ext cx="10287000" cy="0"/>
          </a:xfrm>
          <a:prstGeom prst="line">
            <a:avLst/>
          </a:prstGeom>
          <a:ln w="9525" cap="rnd">
            <a:solidFill>
              <a:srgbClr val="000000"/>
            </a:solidFill>
            <a:prstDash val="solid"/>
            <a:headEnd type="none" w="sm" len="sm"/>
            <a:tailEnd type="none" w="sm" len="sm"/>
          </a:ln>
        </p:spPr>
      </p:sp>
      <p:sp>
        <p:nvSpPr>
          <p:cNvPr id="12" name="AutoShape 12"/>
          <p:cNvSpPr/>
          <p:nvPr/>
        </p:nvSpPr>
        <p:spPr>
          <a:xfrm>
            <a:off x="9153525" y="1028700"/>
            <a:ext cx="9684388" cy="0"/>
          </a:xfrm>
          <a:prstGeom prst="line">
            <a:avLst/>
          </a:prstGeom>
          <a:ln w="9525" cap="rnd">
            <a:solidFill>
              <a:srgbClr val="000000"/>
            </a:solidFill>
            <a:prstDash val="solid"/>
            <a:headEnd type="none" w="sm" len="sm"/>
            <a:tailEnd type="none" w="sm" len="sm"/>
          </a:ln>
        </p:spPr>
      </p:sp>
      <p:sp>
        <p:nvSpPr>
          <p:cNvPr id="13" name="Freeform 13"/>
          <p:cNvSpPr/>
          <p:nvPr/>
        </p:nvSpPr>
        <p:spPr>
          <a:xfrm rot="-5400000">
            <a:off x="17422835" y="347950"/>
            <a:ext cx="362710" cy="361391"/>
          </a:xfrm>
          <a:custGeom>
            <a:avLst/>
            <a:gdLst/>
            <a:ahLst/>
            <a:cxnLst/>
            <a:rect l="l" t="t" r="r" b="b"/>
            <a:pathLst>
              <a:path w="362710" h="361391">
                <a:moveTo>
                  <a:pt x="0" y="0"/>
                </a:moveTo>
                <a:lnTo>
                  <a:pt x="362709" y="0"/>
                </a:lnTo>
                <a:lnTo>
                  <a:pt x="362709" y="361390"/>
                </a:lnTo>
                <a:lnTo>
                  <a:pt x="0" y="36139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4" name="TextBox 14"/>
          <p:cNvSpPr txBox="1"/>
          <p:nvPr/>
        </p:nvSpPr>
        <p:spPr>
          <a:xfrm>
            <a:off x="9689984" y="356243"/>
            <a:ext cx="3139207" cy="306705"/>
          </a:xfrm>
          <a:prstGeom prst="rect">
            <a:avLst/>
          </a:prstGeom>
        </p:spPr>
        <p:txBody>
          <a:bodyPr lIns="0" tIns="0" rIns="0" bIns="0" rtlCol="0" anchor="t">
            <a:spAutoFit/>
          </a:bodyPr>
          <a:lstStyle/>
          <a:p>
            <a:pPr algn="l">
              <a:lnSpc>
                <a:spcPts val="2520"/>
              </a:lnSpc>
            </a:pPr>
            <a:r>
              <a:rPr lang="en-US" sz="1800" dirty="0">
                <a:solidFill>
                  <a:srgbClr val="000000"/>
                </a:solidFill>
                <a:latin typeface="DM Sans"/>
                <a:ea typeface="DM Sans"/>
                <a:cs typeface="DM Sans"/>
                <a:sym typeface="DM Sans"/>
              </a:rPr>
              <a:t>Result:</a:t>
            </a:r>
          </a:p>
        </p:txBody>
      </p:sp>
      <p:sp>
        <p:nvSpPr>
          <p:cNvPr id="16" name="TextBox 15">
            <a:extLst>
              <a:ext uri="{FF2B5EF4-FFF2-40B4-BE49-F238E27FC236}">
                <a16:creationId xmlns:a16="http://schemas.microsoft.com/office/drawing/2014/main" id="{5F1A5D56-64A8-484E-9090-66FEBFC0B18C}"/>
              </a:ext>
            </a:extLst>
          </p:cNvPr>
          <p:cNvSpPr txBox="1"/>
          <p:nvPr/>
        </p:nvSpPr>
        <p:spPr>
          <a:xfrm>
            <a:off x="1943038" y="3338232"/>
            <a:ext cx="5715000" cy="830997"/>
          </a:xfrm>
          <a:prstGeom prst="rect">
            <a:avLst/>
          </a:prstGeom>
          <a:noFill/>
        </p:spPr>
        <p:txBody>
          <a:bodyPr wrap="square">
            <a:spAutoFit/>
          </a:bodyPr>
          <a:lstStyle/>
          <a:p>
            <a:r>
              <a:rPr lang="en-US" sz="2400" b="1" dirty="0">
                <a:solidFill>
                  <a:schemeClr val="bg1"/>
                </a:solidFill>
              </a:rPr>
              <a:t>Lead-to-Order-Delivery Conversion Time For different Sellers</a:t>
            </a:r>
            <a:endParaRPr lang="en-IN" sz="2400" b="1" dirty="0">
              <a:solidFill>
                <a:schemeClr val="bg1"/>
              </a:solidFill>
            </a:endParaRPr>
          </a:p>
        </p:txBody>
      </p:sp>
      <p:sp>
        <p:nvSpPr>
          <p:cNvPr id="17" name="TextBox 16">
            <a:extLst>
              <a:ext uri="{FF2B5EF4-FFF2-40B4-BE49-F238E27FC236}">
                <a16:creationId xmlns:a16="http://schemas.microsoft.com/office/drawing/2014/main" id="{23460EC0-6922-43F7-995D-FFC000FF18F8}"/>
              </a:ext>
            </a:extLst>
          </p:cNvPr>
          <p:cNvSpPr txBox="1"/>
          <p:nvPr/>
        </p:nvSpPr>
        <p:spPr>
          <a:xfrm>
            <a:off x="838200" y="4762500"/>
            <a:ext cx="7595292" cy="830997"/>
          </a:xfrm>
          <a:prstGeom prst="rect">
            <a:avLst/>
          </a:prstGeom>
          <a:noFill/>
        </p:spPr>
        <p:txBody>
          <a:bodyPr wrap="square" rtlCol="0">
            <a:spAutoFit/>
          </a:bodyPr>
          <a:lstStyle/>
          <a:p>
            <a:pPr algn="ctr"/>
            <a:r>
              <a:rPr lang="en-US" sz="2400" b="1" dirty="0"/>
              <a:t>This query calculates the percentage share of different methods in generating 'successful' leads.</a:t>
            </a:r>
            <a:endParaRPr lang="en-IN" sz="2400" b="1" u="sng" dirty="0"/>
          </a:p>
        </p:txBody>
      </p:sp>
      <p:sp>
        <p:nvSpPr>
          <p:cNvPr id="19" name="TextBox 18">
            <a:extLst>
              <a:ext uri="{FF2B5EF4-FFF2-40B4-BE49-F238E27FC236}">
                <a16:creationId xmlns:a16="http://schemas.microsoft.com/office/drawing/2014/main" id="{832FC12F-74F1-4E79-B279-4D3E63AC8E99}"/>
              </a:ext>
            </a:extLst>
          </p:cNvPr>
          <p:cNvSpPr txBox="1"/>
          <p:nvPr/>
        </p:nvSpPr>
        <p:spPr>
          <a:xfrm>
            <a:off x="708134" y="5986726"/>
            <a:ext cx="7845541" cy="3416320"/>
          </a:xfrm>
          <a:prstGeom prst="rect">
            <a:avLst/>
          </a:prstGeom>
          <a:noFill/>
          <a:ln>
            <a:solidFill>
              <a:schemeClr val="tx2">
                <a:lumMod val="50000"/>
              </a:schemeClr>
            </a:solidFill>
          </a:ln>
        </p:spPr>
        <p:txBody>
          <a:bodyPr wrap="square" rtlCol="0">
            <a:spAutoFit/>
          </a:bodyPr>
          <a:lstStyle/>
          <a:p>
            <a:r>
              <a:rPr lang="en-US" sz="2400" dirty="0"/>
              <a:t>SELECT </a:t>
            </a:r>
          </a:p>
          <a:p>
            <a:r>
              <a:rPr lang="en-US" sz="2400" dirty="0"/>
              <a:t>    origin AS </a:t>
            </a:r>
            <a:r>
              <a:rPr lang="en-US" sz="2400" dirty="0" err="1"/>
              <a:t>lead_generation_source</a:t>
            </a:r>
            <a:r>
              <a:rPr lang="en-US" sz="2400" dirty="0"/>
              <a:t>,</a:t>
            </a:r>
          </a:p>
          <a:p>
            <a:r>
              <a:rPr lang="en-US" sz="2400" dirty="0"/>
              <a:t>    CONCAT(ROUND((COUNT(</a:t>
            </a:r>
            <a:r>
              <a:rPr lang="en-US" sz="2400" dirty="0" err="1"/>
              <a:t>landing_page_id</a:t>
            </a:r>
            <a:r>
              <a:rPr lang="en-US" sz="2400" dirty="0"/>
              <a:t>) * 100.0 / SUM(COUNT(</a:t>
            </a:r>
            <a:r>
              <a:rPr lang="en-US" sz="2400" dirty="0" err="1"/>
              <a:t>landing_page_id</a:t>
            </a:r>
            <a:r>
              <a:rPr lang="en-US" sz="2400" dirty="0"/>
              <a:t>)) OVER ()), 2), '%') AS percentage</a:t>
            </a:r>
          </a:p>
          <a:p>
            <a:r>
              <a:rPr lang="en-US" sz="2400" dirty="0"/>
              <a:t>FROM </a:t>
            </a:r>
          </a:p>
          <a:p>
            <a:r>
              <a:rPr lang="en-US" sz="2400" dirty="0"/>
              <a:t>    </a:t>
            </a:r>
            <a:r>
              <a:rPr lang="en-US" sz="2400" dirty="0" err="1"/>
              <a:t>leads_qualified</a:t>
            </a:r>
            <a:r>
              <a:rPr lang="en-US" sz="2400" dirty="0"/>
              <a:t> lc </a:t>
            </a:r>
          </a:p>
          <a:p>
            <a:r>
              <a:rPr lang="en-US" sz="2400" dirty="0"/>
              <a:t>GROUP BY </a:t>
            </a:r>
          </a:p>
          <a:p>
            <a:r>
              <a:rPr lang="en-US" sz="2400" dirty="0"/>
              <a:t>    origin;</a:t>
            </a:r>
          </a:p>
        </p:txBody>
      </p:sp>
      <p:sp>
        <p:nvSpPr>
          <p:cNvPr id="18" name="TextBox 17">
            <a:extLst>
              <a:ext uri="{FF2B5EF4-FFF2-40B4-BE49-F238E27FC236}">
                <a16:creationId xmlns:a16="http://schemas.microsoft.com/office/drawing/2014/main" id="{C2952A2C-CCB5-4268-8515-57C71F1432F1}"/>
              </a:ext>
            </a:extLst>
          </p:cNvPr>
          <p:cNvSpPr txBox="1"/>
          <p:nvPr/>
        </p:nvSpPr>
        <p:spPr>
          <a:xfrm>
            <a:off x="10338938" y="9791701"/>
            <a:ext cx="6806062" cy="369332"/>
          </a:xfrm>
          <a:prstGeom prst="rect">
            <a:avLst/>
          </a:prstGeom>
          <a:noFill/>
        </p:spPr>
        <p:txBody>
          <a:bodyPr wrap="square" rtlCol="0">
            <a:spAutoFit/>
          </a:bodyPr>
          <a:lstStyle/>
          <a:p>
            <a:pPr algn="ctr"/>
            <a:r>
              <a:rPr lang="en-US" b="1" dirty="0"/>
              <a:t>*Note: Only a portion of the table is shown.</a:t>
            </a:r>
            <a:endParaRPr lang="en-IN" b="1" dirty="0"/>
          </a:p>
        </p:txBody>
      </p:sp>
      <p:pic>
        <p:nvPicPr>
          <p:cNvPr id="8" name="Picture 7">
            <a:extLst>
              <a:ext uri="{FF2B5EF4-FFF2-40B4-BE49-F238E27FC236}">
                <a16:creationId xmlns:a16="http://schemas.microsoft.com/office/drawing/2014/main" id="{E132E19C-BCE6-4EDF-A90B-DC5B921B6716}"/>
              </a:ext>
            </a:extLst>
          </p:cNvPr>
          <p:cNvPicPr>
            <a:picLocks noChangeAspect="1"/>
          </p:cNvPicPr>
          <p:nvPr/>
        </p:nvPicPr>
        <p:blipFill rotWithShape="1">
          <a:blip r:embed="rId6"/>
          <a:srcRect l="20000" t="44410" r="60417" b="16667"/>
          <a:stretch/>
        </p:blipFill>
        <p:spPr>
          <a:xfrm>
            <a:off x="10491950" y="1596661"/>
            <a:ext cx="6340255" cy="7088469"/>
          </a:xfrm>
          <a:prstGeom prst="rect">
            <a:avLst/>
          </a:prstGeom>
        </p:spPr>
      </p:pic>
    </p:spTree>
    <p:extLst>
      <p:ext uri="{BB962C8B-B14F-4D97-AF65-F5344CB8AC3E}">
        <p14:creationId xmlns:p14="http://schemas.microsoft.com/office/powerpoint/2010/main" val="8241495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chemeClr val="accent6">
                <a:lumMod val="60000"/>
                <a:lumOff val="40000"/>
              </a:schemeClr>
            </a:gs>
            <a:gs pos="74000">
              <a:schemeClr val="accent1">
                <a:lumMod val="45000"/>
                <a:lumOff val="55000"/>
              </a:schemeClr>
            </a:gs>
            <a:gs pos="83000">
              <a:schemeClr val="accent1">
                <a:lumMod val="45000"/>
                <a:lumOff val="5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extBox 2"/>
          <p:cNvSpPr txBox="1"/>
          <p:nvPr/>
        </p:nvSpPr>
        <p:spPr>
          <a:xfrm>
            <a:off x="1028700" y="1829180"/>
            <a:ext cx="5440995" cy="3693319"/>
          </a:xfrm>
          <a:prstGeom prst="rect">
            <a:avLst/>
          </a:prstGeom>
        </p:spPr>
        <p:txBody>
          <a:bodyPr lIns="0" tIns="0" rIns="0" bIns="0" rtlCol="0" anchor="t">
            <a:spAutoFit/>
          </a:bodyPr>
          <a:lstStyle/>
          <a:p>
            <a:pPr algn="l">
              <a:lnSpc>
                <a:spcPts val="9600"/>
              </a:lnSpc>
            </a:pPr>
            <a:r>
              <a:rPr lang="en-US" sz="8000" spc="-320" dirty="0">
                <a:solidFill>
                  <a:srgbClr val="000000"/>
                </a:solidFill>
                <a:latin typeface="Russo One"/>
                <a:ea typeface="Russo One"/>
                <a:cs typeface="Russo One"/>
                <a:sym typeface="Russo One"/>
              </a:rPr>
              <a:t>About</a:t>
            </a:r>
          </a:p>
          <a:p>
            <a:pPr algn="l">
              <a:lnSpc>
                <a:spcPts val="9600"/>
              </a:lnSpc>
            </a:pPr>
            <a:r>
              <a:rPr lang="en-US" sz="8000" spc="-320" dirty="0">
                <a:solidFill>
                  <a:srgbClr val="000000"/>
                </a:solidFill>
                <a:latin typeface="Russo One"/>
                <a:ea typeface="Russo One"/>
                <a:cs typeface="Russo One"/>
                <a:sym typeface="Russo One"/>
              </a:rPr>
              <a:t>The</a:t>
            </a:r>
          </a:p>
          <a:p>
            <a:pPr algn="l">
              <a:lnSpc>
                <a:spcPts val="9600"/>
              </a:lnSpc>
            </a:pPr>
            <a:r>
              <a:rPr lang="en-US" sz="8000" spc="-320" dirty="0">
                <a:solidFill>
                  <a:srgbClr val="000000"/>
                </a:solidFill>
                <a:latin typeface="Russo One"/>
                <a:ea typeface="Russo One"/>
                <a:cs typeface="Russo One"/>
                <a:sym typeface="Russo One"/>
              </a:rPr>
              <a:t>Dataset</a:t>
            </a:r>
          </a:p>
        </p:txBody>
      </p:sp>
      <p:grpSp>
        <p:nvGrpSpPr>
          <p:cNvPr id="3" name="Group 3"/>
          <p:cNvGrpSpPr/>
          <p:nvPr/>
        </p:nvGrpSpPr>
        <p:grpSpPr>
          <a:xfrm>
            <a:off x="8915400" y="347290"/>
            <a:ext cx="8077201" cy="3470587"/>
            <a:chOff x="-1" y="-76200"/>
            <a:chExt cx="10340440" cy="4158008"/>
          </a:xfrm>
        </p:grpSpPr>
        <p:sp>
          <p:nvSpPr>
            <p:cNvPr id="4" name="TextBox 4"/>
            <p:cNvSpPr txBox="1"/>
            <p:nvPr/>
          </p:nvSpPr>
          <p:spPr>
            <a:xfrm>
              <a:off x="0" y="-76200"/>
              <a:ext cx="10340439" cy="578877"/>
            </a:xfrm>
            <a:prstGeom prst="rect">
              <a:avLst/>
            </a:prstGeom>
          </p:spPr>
          <p:txBody>
            <a:bodyPr lIns="0" tIns="0" rIns="0" bIns="0" rtlCol="0" anchor="t">
              <a:spAutoFit/>
            </a:bodyPr>
            <a:lstStyle/>
            <a:p>
              <a:pPr algn="l">
                <a:lnSpc>
                  <a:spcPts val="3600"/>
                </a:lnSpc>
              </a:pPr>
              <a:endParaRPr lang="en-US" sz="2400" b="1" dirty="0">
                <a:solidFill>
                  <a:srgbClr val="000000"/>
                </a:solidFill>
                <a:latin typeface="DM Sans Bold"/>
                <a:ea typeface="DM Sans Bold"/>
                <a:cs typeface="DM Sans Bold"/>
                <a:sym typeface="DM Sans Bold"/>
                <a:hlinkClick r:id="rId2" tooltip="https://docs.google.com/spreadsheets/d/1DUF2isFWsqVSYhbaACYtbgcLi_YjDqpE3GLQIVgkKQg/edit#gid=69851113"/>
              </a:endParaRPr>
            </a:p>
          </p:txBody>
        </p:sp>
        <p:sp>
          <p:nvSpPr>
            <p:cNvPr id="5" name="TextBox 5"/>
            <p:cNvSpPr txBox="1"/>
            <p:nvPr/>
          </p:nvSpPr>
          <p:spPr>
            <a:xfrm>
              <a:off x="-1" y="815172"/>
              <a:ext cx="10340437" cy="3266636"/>
            </a:xfrm>
            <a:prstGeom prst="rect">
              <a:avLst/>
            </a:prstGeom>
          </p:spPr>
          <p:txBody>
            <a:bodyPr wrap="square" lIns="0" tIns="0" rIns="0" bIns="0" rtlCol="0" anchor="t">
              <a:spAutoFit/>
            </a:bodyPr>
            <a:lstStyle/>
            <a:p>
              <a:pPr algn="ctr">
                <a:lnSpc>
                  <a:spcPts val="3600"/>
                </a:lnSpc>
              </a:pPr>
              <a:r>
                <a:rPr lang="en-US" sz="2000" b="1" dirty="0">
                  <a:solidFill>
                    <a:srgbClr val="3C4043"/>
                  </a:solidFill>
                  <a:effectLst/>
                  <a:latin typeface="Inter"/>
                </a:rPr>
                <a:t>The datasets provided is in two different zip files , one containing commercial transaction data, including information about customers, employees, product details, and order quantities and the other containing marketing leads and successful lead information of an e-commerce company operating in Brazil in different csv files. The entire dataset consists of 11 tables as follows:</a:t>
              </a:r>
              <a:endParaRPr lang="en-US" sz="2000" b="1" dirty="0">
                <a:solidFill>
                  <a:srgbClr val="000000"/>
                </a:solidFill>
                <a:latin typeface="DM Sans"/>
                <a:ea typeface="DM Sans"/>
                <a:cs typeface="DM Sans"/>
                <a:sym typeface="DM Sans"/>
                <a:hlinkClick r:id="rId2" tooltip="https://docs.google.com/spreadsheets/d/1DUF2isFWsqVSYhbaACYtbgcLi_YjDqpE3GLQIVgkKQg/edit#gid=69851113"/>
              </a:endParaRPr>
            </a:p>
          </p:txBody>
        </p:sp>
      </p:grpSp>
      <p:sp>
        <p:nvSpPr>
          <p:cNvPr id="8" name="TextBox 8"/>
          <p:cNvSpPr txBox="1"/>
          <p:nvPr/>
        </p:nvSpPr>
        <p:spPr>
          <a:xfrm>
            <a:off x="9677400" y="4610107"/>
            <a:ext cx="7315200" cy="2215991"/>
          </a:xfrm>
          <a:prstGeom prst="rect">
            <a:avLst/>
          </a:prstGeom>
        </p:spPr>
        <p:txBody>
          <a:bodyPr wrap="square" lIns="0" tIns="0" rIns="0" bIns="0" rtlCol="0" anchor="t">
            <a:spAutoFit/>
          </a:bodyPr>
          <a:lstStyle/>
          <a:p>
            <a:pPr algn="ctr" fontAlgn="base">
              <a:buFont typeface="+mj-lt"/>
              <a:buAutoNum type="arabicPeriod"/>
            </a:pPr>
            <a:r>
              <a:rPr lang="en-US" sz="2400" b="1" i="0" dirty="0">
                <a:solidFill>
                  <a:srgbClr val="3C4043"/>
                </a:solidFill>
                <a:effectLst/>
                <a:latin typeface="inherit"/>
              </a:rPr>
              <a:t>Customers, 2.geolocation ,3.leads_closed, 4.leads_qualified,</a:t>
            </a:r>
          </a:p>
          <a:p>
            <a:pPr algn="ctr" fontAlgn="base"/>
            <a:r>
              <a:rPr lang="en-US" sz="2400" b="1" i="0" dirty="0">
                <a:solidFill>
                  <a:srgbClr val="3C4043"/>
                </a:solidFill>
                <a:effectLst/>
                <a:latin typeface="inherit"/>
              </a:rPr>
              <a:t>5.order_items, 6.order_payments, 7.order_reviews, 8.orders,</a:t>
            </a:r>
          </a:p>
          <a:p>
            <a:pPr algn="ctr" fontAlgn="base"/>
            <a:r>
              <a:rPr lang="en-US" sz="2400" b="1" i="0" dirty="0">
                <a:solidFill>
                  <a:srgbClr val="3C4043"/>
                </a:solidFill>
                <a:effectLst/>
                <a:latin typeface="inherit"/>
              </a:rPr>
              <a:t>9. </a:t>
            </a:r>
            <a:r>
              <a:rPr lang="en-US" sz="2400" b="1" i="0" dirty="0" err="1">
                <a:solidFill>
                  <a:srgbClr val="3C4043"/>
                </a:solidFill>
                <a:effectLst/>
                <a:latin typeface="inherit"/>
              </a:rPr>
              <a:t>product_category_name_translation</a:t>
            </a:r>
            <a:r>
              <a:rPr lang="en-US" sz="2400" b="1" i="0" dirty="0">
                <a:solidFill>
                  <a:srgbClr val="3C4043"/>
                </a:solidFill>
                <a:effectLst/>
                <a:latin typeface="inherit"/>
              </a:rPr>
              <a:t>, 10.products,</a:t>
            </a:r>
          </a:p>
          <a:p>
            <a:pPr algn="ctr" fontAlgn="base"/>
            <a:r>
              <a:rPr lang="en-US" sz="2400" b="1" dirty="0">
                <a:solidFill>
                  <a:srgbClr val="3C4043"/>
                </a:solidFill>
                <a:latin typeface="inherit"/>
              </a:rPr>
              <a:t>11.sellers</a:t>
            </a:r>
            <a:endParaRPr lang="en-US" sz="2400" b="1" i="0" dirty="0">
              <a:solidFill>
                <a:srgbClr val="3C4043"/>
              </a:solidFill>
              <a:effectLst/>
              <a:latin typeface="inherit"/>
            </a:endParaRPr>
          </a:p>
        </p:txBody>
      </p:sp>
      <p:grpSp>
        <p:nvGrpSpPr>
          <p:cNvPr id="9" name="Group 9"/>
          <p:cNvGrpSpPr/>
          <p:nvPr/>
        </p:nvGrpSpPr>
        <p:grpSpPr>
          <a:xfrm>
            <a:off x="9280743" y="6999388"/>
            <a:ext cx="7711856" cy="3343475"/>
            <a:chOff x="0" y="-1723566"/>
            <a:chExt cx="10346898" cy="14123647"/>
          </a:xfrm>
        </p:grpSpPr>
        <p:sp>
          <p:nvSpPr>
            <p:cNvPr id="10" name="TextBox 10"/>
            <p:cNvSpPr txBox="1"/>
            <p:nvPr/>
          </p:nvSpPr>
          <p:spPr>
            <a:xfrm>
              <a:off x="6459" y="-1723566"/>
              <a:ext cx="10340439" cy="578877"/>
            </a:xfrm>
            <a:prstGeom prst="rect">
              <a:avLst/>
            </a:prstGeom>
          </p:spPr>
          <p:txBody>
            <a:bodyPr lIns="0" tIns="0" rIns="0" bIns="0" rtlCol="0" anchor="t">
              <a:spAutoFit/>
            </a:bodyPr>
            <a:lstStyle/>
            <a:p>
              <a:pPr algn="l">
                <a:lnSpc>
                  <a:spcPts val="3600"/>
                </a:lnSpc>
              </a:pPr>
              <a:endParaRPr lang="en-US" sz="2400" b="1" dirty="0">
                <a:solidFill>
                  <a:srgbClr val="000000"/>
                </a:solidFill>
                <a:latin typeface="DM Sans Bold"/>
                <a:ea typeface="DM Sans Bold"/>
                <a:cs typeface="DM Sans Bold"/>
                <a:sym typeface="DM Sans Bold"/>
                <a:hlinkClick r:id="rId2" tooltip="https://docs.google.com/spreadsheets/d/1DUF2isFWsqVSYhbaACYtbgcLi_YjDqpE3GLQIVgkKQg/edit#gid=69851113"/>
              </a:endParaRPr>
            </a:p>
          </p:txBody>
        </p:sp>
        <p:sp>
          <p:nvSpPr>
            <p:cNvPr id="11" name="TextBox 11"/>
            <p:cNvSpPr txBox="1"/>
            <p:nvPr/>
          </p:nvSpPr>
          <p:spPr>
            <a:xfrm>
              <a:off x="0" y="815174"/>
              <a:ext cx="10340439" cy="11584907"/>
            </a:xfrm>
            <a:prstGeom prst="rect">
              <a:avLst/>
            </a:prstGeom>
          </p:spPr>
          <p:txBody>
            <a:bodyPr lIns="0" tIns="0" rIns="0" bIns="0" rtlCol="0" anchor="t">
              <a:spAutoFit/>
            </a:bodyPr>
            <a:lstStyle/>
            <a:p>
              <a:pPr algn="ctr">
                <a:lnSpc>
                  <a:spcPts val="3600"/>
                </a:lnSpc>
              </a:pPr>
              <a:r>
                <a:rPr lang="en-US" sz="2400" b="1" i="0" dirty="0">
                  <a:solidFill>
                    <a:srgbClr val="3C4043"/>
                  </a:solidFill>
                  <a:effectLst/>
                  <a:latin typeface="Inter"/>
                </a:rPr>
                <a:t>After briefly reviewing our dataset, I created an </a:t>
              </a:r>
              <a:r>
                <a:rPr lang="en-US" sz="2400" b="1" i="0" dirty="0" err="1">
                  <a:solidFill>
                    <a:srgbClr val="3C4043"/>
                  </a:solidFill>
                  <a:effectLst/>
                  <a:latin typeface="Inter"/>
                </a:rPr>
                <a:t>ERdiagram</a:t>
              </a:r>
              <a:r>
                <a:rPr lang="en-US" sz="2400" b="1" i="0" dirty="0">
                  <a:solidFill>
                    <a:srgbClr val="3C4043"/>
                  </a:solidFill>
                  <a:effectLst/>
                  <a:latin typeface="Inter"/>
                </a:rPr>
                <a:t> to facilitate the querying process with SQL which is shown in the next slide. </a:t>
              </a:r>
              <a:r>
                <a:rPr lang="en-US" sz="2400" b="1" dirty="0">
                  <a:solidFill>
                    <a:srgbClr val="3C4043"/>
                  </a:solidFill>
                  <a:latin typeface="inherit"/>
                </a:rPr>
                <a:t>I entered the data and built the subsequent model in SQL using the </a:t>
              </a:r>
              <a:r>
                <a:rPr lang="en-US" sz="2400" b="1" dirty="0" err="1">
                  <a:solidFill>
                    <a:srgbClr val="3C4043"/>
                  </a:solidFill>
                  <a:latin typeface="inherit"/>
                </a:rPr>
                <a:t>pgAdmin</a:t>
              </a:r>
              <a:r>
                <a:rPr lang="en-US" sz="2400" b="1" dirty="0">
                  <a:solidFill>
                    <a:srgbClr val="3C4043"/>
                  </a:solidFill>
                  <a:latin typeface="inherit"/>
                </a:rPr>
                <a:t> app, which is known for managing PostgreSQL databases. </a:t>
              </a:r>
            </a:p>
            <a:p>
              <a:pPr algn="ctr">
                <a:lnSpc>
                  <a:spcPts val="3600"/>
                </a:lnSpc>
              </a:pPr>
              <a:endParaRPr lang="en-US" sz="2400" b="1" dirty="0">
                <a:solidFill>
                  <a:srgbClr val="000000"/>
                </a:solidFill>
                <a:latin typeface="DM Sans"/>
                <a:ea typeface="DM Sans"/>
                <a:cs typeface="DM Sans"/>
                <a:sym typeface="DM Sans"/>
                <a:hlinkClick r:id="rId2" tooltip="https://docs.google.com/spreadsheets/d/1DUF2isFWsqVSYhbaACYtbgcLi_YjDqpE3GLQIVgkKQg/edit#gid=69851113"/>
              </a:endParaRPr>
            </a:p>
          </p:txBody>
        </p:sp>
      </p:grpSp>
      <p:sp>
        <p:nvSpPr>
          <p:cNvPr id="12" name="AutoShape 12"/>
          <p:cNvSpPr/>
          <p:nvPr/>
        </p:nvSpPr>
        <p:spPr>
          <a:xfrm flipV="1">
            <a:off x="0" y="1028699"/>
            <a:ext cx="18837914" cy="44397"/>
          </a:xfrm>
          <a:prstGeom prst="line">
            <a:avLst/>
          </a:prstGeom>
          <a:ln w="9525" cap="rnd">
            <a:solidFill>
              <a:srgbClr val="000000"/>
            </a:solidFill>
            <a:prstDash val="solid"/>
            <a:headEnd type="none" w="sm" len="sm"/>
            <a:tailEnd type="none" w="sm" len="sm"/>
          </a:ln>
        </p:spPr>
      </p:sp>
      <p:sp>
        <p:nvSpPr>
          <p:cNvPr id="14" name="Freeform 14"/>
          <p:cNvSpPr/>
          <p:nvPr/>
        </p:nvSpPr>
        <p:spPr>
          <a:xfrm rot="-5400000">
            <a:off x="17422835" y="347950"/>
            <a:ext cx="362710" cy="361391"/>
          </a:xfrm>
          <a:custGeom>
            <a:avLst/>
            <a:gdLst/>
            <a:ahLst/>
            <a:cxnLst/>
            <a:rect l="l" t="t" r="r" b="b"/>
            <a:pathLst>
              <a:path w="362710" h="361391">
                <a:moveTo>
                  <a:pt x="0" y="0"/>
                </a:moveTo>
                <a:lnTo>
                  <a:pt x="362709" y="0"/>
                </a:lnTo>
                <a:lnTo>
                  <a:pt x="362709" y="361390"/>
                </a:lnTo>
                <a:lnTo>
                  <a:pt x="0" y="36139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5" name="AutoShape 15"/>
          <p:cNvSpPr/>
          <p:nvPr/>
        </p:nvSpPr>
        <p:spPr>
          <a:xfrm rot="-5400000">
            <a:off x="3081923" y="5745109"/>
            <a:ext cx="9442344" cy="0"/>
          </a:xfrm>
          <a:prstGeom prst="line">
            <a:avLst/>
          </a:prstGeom>
          <a:ln w="9525" cap="rnd">
            <a:solidFill>
              <a:srgbClr val="000000"/>
            </a:solidFill>
            <a:prstDash val="solid"/>
            <a:headEnd type="none" w="sm" len="sm"/>
            <a:tailEnd type="none" w="sm" len="sm"/>
          </a:ln>
        </p:spPr>
      </p:sp>
      <p:sp>
        <p:nvSpPr>
          <p:cNvPr id="16" name="AutoShape 16"/>
          <p:cNvSpPr/>
          <p:nvPr/>
        </p:nvSpPr>
        <p:spPr>
          <a:xfrm>
            <a:off x="7798332" y="7194550"/>
            <a:ext cx="11193131" cy="0"/>
          </a:xfrm>
          <a:prstGeom prst="line">
            <a:avLst/>
          </a:prstGeom>
          <a:ln w="9525" cap="rnd">
            <a:solidFill>
              <a:srgbClr val="000000"/>
            </a:solidFill>
            <a:prstDash val="solid"/>
            <a:headEnd type="none" w="sm" len="sm"/>
            <a:tailEnd type="none" w="sm" len="sm"/>
          </a:ln>
        </p:spPr>
      </p:sp>
      <p:sp>
        <p:nvSpPr>
          <p:cNvPr id="17" name="AutoShape 17"/>
          <p:cNvSpPr/>
          <p:nvPr/>
        </p:nvSpPr>
        <p:spPr>
          <a:xfrm>
            <a:off x="7803096" y="4111624"/>
            <a:ext cx="10484904" cy="41269"/>
          </a:xfrm>
          <a:prstGeom prst="line">
            <a:avLst/>
          </a:prstGeom>
          <a:ln w="9525" cap="rnd">
            <a:solidFill>
              <a:srgbClr val="000000"/>
            </a:solidFill>
            <a:prstDash val="solid"/>
            <a:headEnd type="none" w="sm" len="sm"/>
            <a:tailEnd type="none" w="sm" len="sm"/>
          </a:ln>
        </p:spPr>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347291"/>
            <a:ext cx="7129449" cy="2462213"/>
          </a:xfrm>
          <a:prstGeom prst="rect">
            <a:avLst/>
          </a:prstGeom>
        </p:spPr>
        <p:txBody>
          <a:bodyPr wrap="square" lIns="0" tIns="0" rIns="0" bIns="0" rtlCol="0" anchor="t">
            <a:spAutoFit/>
          </a:bodyPr>
          <a:lstStyle/>
          <a:p>
            <a:pPr algn="l">
              <a:lnSpc>
                <a:spcPts val="9600"/>
              </a:lnSpc>
            </a:pPr>
            <a:r>
              <a:rPr lang="en-US" sz="8000" spc="-320" dirty="0">
                <a:solidFill>
                  <a:srgbClr val="000000"/>
                </a:solidFill>
                <a:latin typeface="Russo One"/>
                <a:ea typeface="Russo One"/>
                <a:cs typeface="Russo One"/>
                <a:sym typeface="Russo One"/>
              </a:rPr>
              <a:t>Marketing</a:t>
            </a:r>
          </a:p>
          <a:p>
            <a:pPr algn="l">
              <a:lnSpc>
                <a:spcPts val="9600"/>
              </a:lnSpc>
            </a:pPr>
            <a:r>
              <a:rPr lang="en-US" sz="8000" spc="-320" dirty="0">
                <a:solidFill>
                  <a:srgbClr val="000000"/>
                </a:solidFill>
                <a:latin typeface="Russo One"/>
                <a:ea typeface="Russo One"/>
                <a:cs typeface="Russo One"/>
                <a:sym typeface="Russo One"/>
              </a:rPr>
              <a:t>Metrics</a:t>
            </a:r>
          </a:p>
        </p:txBody>
      </p:sp>
      <p:grpSp>
        <p:nvGrpSpPr>
          <p:cNvPr id="3" name="Group 3"/>
          <p:cNvGrpSpPr/>
          <p:nvPr/>
        </p:nvGrpSpPr>
        <p:grpSpPr>
          <a:xfrm>
            <a:off x="0" y="3070047"/>
            <a:ext cx="9153525" cy="1230228"/>
            <a:chOff x="0" y="0"/>
            <a:chExt cx="12204700" cy="1496359"/>
          </a:xfrm>
        </p:grpSpPr>
        <p:sp>
          <p:nvSpPr>
            <p:cNvPr id="4" name="AutoShape 4"/>
            <p:cNvSpPr/>
            <p:nvPr/>
          </p:nvSpPr>
          <p:spPr>
            <a:xfrm>
              <a:off x="0" y="0"/>
              <a:ext cx="12204700" cy="1496359"/>
            </a:xfrm>
            <a:prstGeom prst="rect">
              <a:avLst/>
            </a:prstGeom>
            <a:solidFill>
              <a:srgbClr val="000000"/>
            </a:solidFill>
          </p:spPr>
          <p:txBody>
            <a:bodyPr/>
            <a:lstStyle/>
            <a:p>
              <a:r>
                <a:rPr lang="en-US" dirty="0"/>
                <a:t>Customer Lifetime Value (CLV):-- Sum of the total order values per customer (top 5)</a:t>
              </a:r>
              <a:endParaRPr lang="en-IN" dirty="0"/>
            </a:p>
          </p:txBody>
        </p:sp>
        <p:sp>
          <p:nvSpPr>
            <p:cNvPr id="5" name="TextBox 5"/>
            <p:cNvSpPr txBox="1"/>
            <p:nvPr/>
          </p:nvSpPr>
          <p:spPr>
            <a:xfrm>
              <a:off x="2189984" y="376704"/>
              <a:ext cx="8421467" cy="685145"/>
            </a:xfrm>
            <a:prstGeom prst="rect">
              <a:avLst/>
            </a:prstGeom>
          </p:spPr>
          <p:txBody>
            <a:bodyPr lIns="0" tIns="0" rIns="0" bIns="0" rtlCol="0" anchor="t">
              <a:spAutoFit/>
            </a:bodyPr>
            <a:lstStyle/>
            <a:p>
              <a:pPr algn="l">
                <a:lnSpc>
                  <a:spcPts val="4200"/>
                </a:lnSpc>
              </a:pPr>
              <a:endParaRPr lang="en-US" sz="3000" dirty="0">
                <a:solidFill>
                  <a:srgbClr val="FFFFFF"/>
                </a:solidFill>
                <a:latin typeface="DM Sans"/>
                <a:ea typeface="DM Sans"/>
                <a:cs typeface="DM Sans"/>
                <a:sym typeface="DM Sans"/>
              </a:endParaRPr>
            </a:p>
          </p:txBody>
        </p:sp>
        <p:sp>
          <p:nvSpPr>
            <p:cNvPr id="6" name="Freeform 6"/>
            <p:cNvSpPr/>
            <p:nvPr/>
          </p:nvSpPr>
          <p:spPr>
            <a:xfrm>
              <a:off x="1371600" y="375520"/>
              <a:ext cx="585413" cy="745318"/>
            </a:xfrm>
            <a:custGeom>
              <a:avLst/>
              <a:gdLst/>
              <a:ahLst/>
              <a:cxnLst/>
              <a:rect l="l" t="t" r="r" b="b"/>
              <a:pathLst>
                <a:path w="585413" h="745318">
                  <a:moveTo>
                    <a:pt x="0" y="0"/>
                  </a:moveTo>
                  <a:lnTo>
                    <a:pt x="585413" y="0"/>
                  </a:lnTo>
                  <a:lnTo>
                    <a:pt x="585413" y="745318"/>
                  </a:lnTo>
                  <a:lnTo>
                    <a:pt x="0" y="74531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sp>
        <p:nvSpPr>
          <p:cNvPr id="11" name="AutoShape 11"/>
          <p:cNvSpPr/>
          <p:nvPr/>
        </p:nvSpPr>
        <p:spPr>
          <a:xfrm rot="-5400000">
            <a:off x="4005262" y="5138738"/>
            <a:ext cx="10287000" cy="0"/>
          </a:xfrm>
          <a:prstGeom prst="line">
            <a:avLst/>
          </a:prstGeom>
          <a:ln w="9525" cap="rnd">
            <a:solidFill>
              <a:srgbClr val="000000"/>
            </a:solidFill>
            <a:prstDash val="solid"/>
            <a:headEnd type="none" w="sm" len="sm"/>
            <a:tailEnd type="none" w="sm" len="sm"/>
          </a:ln>
        </p:spPr>
      </p:sp>
      <p:sp>
        <p:nvSpPr>
          <p:cNvPr id="12" name="AutoShape 12"/>
          <p:cNvSpPr/>
          <p:nvPr/>
        </p:nvSpPr>
        <p:spPr>
          <a:xfrm>
            <a:off x="9153525" y="1028700"/>
            <a:ext cx="9684388" cy="0"/>
          </a:xfrm>
          <a:prstGeom prst="line">
            <a:avLst/>
          </a:prstGeom>
          <a:ln w="9525" cap="rnd">
            <a:solidFill>
              <a:srgbClr val="000000"/>
            </a:solidFill>
            <a:prstDash val="solid"/>
            <a:headEnd type="none" w="sm" len="sm"/>
            <a:tailEnd type="none" w="sm" len="sm"/>
          </a:ln>
        </p:spPr>
      </p:sp>
      <p:sp>
        <p:nvSpPr>
          <p:cNvPr id="13" name="Freeform 13"/>
          <p:cNvSpPr/>
          <p:nvPr/>
        </p:nvSpPr>
        <p:spPr>
          <a:xfrm rot="-5400000">
            <a:off x="17422835" y="347950"/>
            <a:ext cx="362710" cy="361391"/>
          </a:xfrm>
          <a:custGeom>
            <a:avLst/>
            <a:gdLst/>
            <a:ahLst/>
            <a:cxnLst/>
            <a:rect l="l" t="t" r="r" b="b"/>
            <a:pathLst>
              <a:path w="362710" h="361391">
                <a:moveTo>
                  <a:pt x="0" y="0"/>
                </a:moveTo>
                <a:lnTo>
                  <a:pt x="362709" y="0"/>
                </a:lnTo>
                <a:lnTo>
                  <a:pt x="362709" y="361390"/>
                </a:lnTo>
                <a:lnTo>
                  <a:pt x="0" y="36139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4" name="TextBox 14"/>
          <p:cNvSpPr txBox="1"/>
          <p:nvPr/>
        </p:nvSpPr>
        <p:spPr>
          <a:xfrm>
            <a:off x="9689984" y="356243"/>
            <a:ext cx="3139207" cy="306705"/>
          </a:xfrm>
          <a:prstGeom prst="rect">
            <a:avLst/>
          </a:prstGeom>
        </p:spPr>
        <p:txBody>
          <a:bodyPr lIns="0" tIns="0" rIns="0" bIns="0" rtlCol="0" anchor="t">
            <a:spAutoFit/>
          </a:bodyPr>
          <a:lstStyle/>
          <a:p>
            <a:pPr algn="l">
              <a:lnSpc>
                <a:spcPts val="2520"/>
              </a:lnSpc>
            </a:pPr>
            <a:r>
              <a:rPr lang="en-US" sz="1800" dirty="0">
                <a:solidFill>
                  <a:srgbClr val="000000"/>
                </a:solidFill>
                <a:latin typeface="DM Sans"/>
                <a:ea typeface="DM Sans"/>
                <a:cs typeface="DM Sans"/>
                <a:sym typeface="DM Sans"/>
              </a:rPr>
              <a:t>Result:</a:t>
            </a:r>
          </a:p>
        </p:txBody>
      </p:sp>
      <p:sp>
        <p:nvSpPr>
          <p:cNvPr id="16" name="TextBox 15">
            <a:extLst>
              <a:ext uri="{FF2B5EF4-FFF2-40B4-BE49-F238E27FC236}">
                <a16:creationId xmlns:a16="http://schemas.microsoft.com/office/drawing/2014/main" id="{5F1A5D56-64A8-484E-9090-66FEBFC0B18C}"/>
              </a:ext>
            </a:extLst>
          </p:cNvPr>
          <p:cNvSpPr txBox="1"/>
          <p:nvPr/>
        </p:nvSpPr>
        <p:spPr>
          <a:xfrm>
            <a:off x="1943038" y="3338232"/>
            <a:ext cx="5715000" cy="830997"/>
          </a:xfrm>
          <a:prstGeom prst="rect">
            <a:avLst/>
          </a:prstGeom>
          <a:noFill/>
        </p:spPr>
        <p:txBody>
          <a:bodyPr wrap="square">
            <a:spAutoFit/>
          </a:bodyPr>
          <a:lstStyle/>
          <a:p>
            <a:r>
              <a:rPr lang="en-US" sz="2400" b="1" dirty="0">
                <a:solidFill>
                  <a:schemeClr val="bg1"/>
                </a:solidFill>
              </a:rPr>
              <a:t>Comparison between Website and Social Media Marketing Effectiveness </a:t>
            </a:r>
            <a:endParaRPr lang="en-IN" sz="2400" b="1" dirty="0">
              <a:solidFill>
                <a:schemeClr val="bg1"/>
              </a:solidFill>
            </a:endParaRPr>
          </a:p>
        </p:txBody>
      </p:sp>
      <p:sp>
        <p:nvSpPr>
          <p:cNvPr id="17" name="TextBox 16">
            <a:extLst>
              <a:ext uri="{FF2B5EF4-FFF2-40B4-BE49-F238E27FC236}">
                <a16:creationId xmlns:a16="http://schemas.microsoft.com/office/drawing/2014/main" id="{23460EC0-6922-43F7-995D-FFC000FF18F8}"/>
              </a:ext>
            </a:extLst>
          </p:cNvPr>
          <p:cNvSpPr txBox="1"/>
          <p:nvPr/>
        </p:nvSpPr>
        <p:spPr>
          <a:xfrm>
            <a:off x="838200" y="4762500"/>
            <a:ext cx="7595292" cy="1200329"/>
          </a:xfrm>
          <a:prstGeom prst="rect">
            <a:avLst/>
          </a:prstGeom>
          <a:noFill/>
        </p:spPr>
        <p:txBody>
          <a:bodyPr wrap="square" rtlCol="0">
            <a:spAutoFit/>
          </a:bodyPr>
          <a:lstStyle/>
          <a:p>
            <a:pPr algn="ctr"/>
            <a:r>
              <a:rPr lang="en-US" sz="2400" b="1" dirty="0"/>
              <a:t>This query compares between the values of percentage share of lead generating traffic in through the company website (organic) and social media (advertisement)</a:t>
            </a:r>
            <a:endParaRPr lang="en-IN" sz="2400" b="1" u="sng" dirty="0"/>
          </a:p>
        </p:txBody>
      </p:sp>
      <p:sp>
        <p:nvSpPr>
          <p:cNvPr id="19" name="TextBox 18">
            <a:extLst>
              <a:ext uri="{FF2B5EF4-FFF2-40B4-BE49-F238E27FC236}">
                <a16:creationId xmlns:a16="http://schemas.microsoft.com/office/drawing/2014/main" id="{832FC12F-74F1-4E79-B279-4D3E63AC8E99}"/>
              </a:ext>
            </a:extLst>
          </p:cNvPr>
          <p:cNvSpPr txBox="1"/>
          <p:nvPr/>
        </p:nvSpPr>
        <p:spPr>
          <a:xfrm>
            <a:off x="708133" y="5917829"/>
            <a:ext cx="7845541" cy="4278094"/>
          </a:xfrm>
          <a:prstGeom prst="rect">
            <a:avLst/>
          </a:prstGeom>
          <a:noFill/>
          <a:ln>
            <a:solidFill>
              <a:schemeClr val="tx2">
                <a:lumMod val="50000"/>
              </a:schemeClr>
            </a:solidFill>
          </a:ln>
        </p:spPr>
        <p:txBody>
          <a:bodyPr wrap="square" rtlCol="0">
            <a:spAutoFit/>
          </a:bodyPr>
          <a:lstStyle/>
          <a:p>
            <a:r>
              <a:rPr lang="en-US" sz="1600" dirty="0"/>
              <a:t>WITH </a:t>
            </a:r>
            <a:r>
              <a:rPr lang="en-US" sz="1600" dirty="0" err="1"/>
              <a:t>total_leads</a:t>
            </a:r>
            <a:r>
              <a:rPr lang="en-US" sz="1600" dirty="0"/>
              <a:t> AS (</a:t>
            </a:r>
          </a:p>
          <a:p>
            <a:r>
              <a:rPr lang="en-US" sz="1600" dirty="0"/>
              <a:t>    SELECT </a:t>
            </a:r>
          </a:p>
          <a:p>
            <a:r>
              <a:rPr lang="en-US" sz="1600" dirty="0"/>
              <a:t>        SUM(COUNT(</a:t>
            </a:r>
            <a:r>
              <a:rPr lang="en-US" sz="1600" dirty="0" err="1"/>
              <a:t>landing_page_id</a:t>
            </a:r>
            <a:r>
              <a:rPr lang="en-US" sz="1600" dirty="0"/>
              <a:t>)) OVER () AS </a:t>
            </a:r>
            <a:r>
              <a:rPr lang="en-US" sz="1600" dirty="0" err="1"/>
              <a:t>total_leads</a:t>
            </a:r>
            <a:endParaRPr lang="en-US" sz="1600" dirty="0"/>
          </a:p>
          <a:p>
            <a:r>
              <a:rPr lang="en-US" sz="1600" dirty="0"/>
              <a:t>    FROM </a:t>
            </a:r>
          </a:p>
          <a:p>
            <a:r>
              <a:rPr lang="en-US" sz="1600" dirty="0"/>
              <a:t>        </a:t>
            </a:r>
            <a:r>
              <a:rPr lang="en-US" sz="1600" dirty="0" err="1"/>
              <a:t>leads_qualified</a:t>
            </a:r>
            <a:endParaRPr lang="en-US" sz="1600" dirty="0"/>
          </a:p>
          <a:p>
            <a:r>
              <a:rPr lang="en-US" sz="1600" dirty="0"/>
              <a:t>)</a:t>
            </a:r>
          </a:p>
          <a:p>
            <a:r>
              <a:rPr lang="en-US" sz="1600" dirty="0"/>
              <a:t>SELECT </a:t>
            </a:r>
          </a:p>
          <a:p>
            <a:r>
              <a:rPr lang="en-US" sz="1600" dirty="0"/>
              <a:t>    CONCAT(ROUND(</a:t>
            </a:r>
          </a:p>
          <a:p>
            <a:r>
              <a:rPr lang="en-US" sz="1600" dirty="0"/>
              <a:t>        (COUNT(CASE WHEN origin IN ('</a:t>
            </a:r>
            <a:r>
              <a:rPr lang="en-US" sz="1600" dirty="0" err="1"/>
              <a:t>direct_traffic</a:t>
            </a:r>
            <a:r>
              <a:rPr lang="en-US" sz="1600" dirty="0"/>
              <a:t>', '</a:t>
            </a:r>
            <a:r>
              <a:rPr lang="en-US" sz="1600" dirty="0" err="1"/>
              <a:t>organic_search</a:t>
            </a:r>
            <a:r>
              <a:rPr lang="en-US" sz="1600" dirty="0"/>
              <a:t>') THEN </a:t>
            </a:r>
            <a:r>
              <a:rPr lang="en-US" sz="1600" dirty="0" err="1"/>
              <a:t>landing_page_id</a:t>
            </a:r>
            <a:r>
              <a:rPr lang="en-US" sz="1600" dirty="0"/>
              <a:t> END) * 100.0) </a:t>
            </a:r>
          </a:p>
          <a:p>
            <a:r>
              <a:rPr lang="en-US" sz="1600" dirty="0"/>
              <a:t>        / (SELECT </a:t>
            </a:r>
            <a:r>
              <a:rPr lang="en-US" sz="1600" dirty="0" err="1"/>
              <a:t>total_leads</a:t>
            </a:r>
            <a:r>
              <a:rPr lang="en-US" sz="1600" dirty="0"/>
              <a:t> FROM </a:t>
            </a:r>
            <a:r>
              <a:rPr lang="en-US" sz="1600" dirty="0" err="1"/>
              <a:t>total_leads</a:t>
            </a:r>
            <a:r>
              <a:rPr lang="en-US" sz="1600" dirty="0"/>
              <a:t>), 2), '%') AS </a:t>
            </a:r>
            <a:r>
              <a:rPr lang="en-US" sz="1600" dirty="0" err="1"/>
              <a:t>lead_generation_from_website</a:t>
            </a:r>
            <a:r>
              <a:rPr lang="en-US" sz="1600" dirty="0"/>
              <a:t>,</a:t>
            </a:r>
          </a:p>
          <a:p>
            <a:r>
              <a:rPr lang="en-US" sz="1600" dirty="0"/>
              <a:t>    CONCAT(ROUND(</a:t>
            </a:r>
          </a:p>
          <a:p>
            <a:r>
              <a:rPr lang="en-US" sz="1600" dirty="0"/>
              <a:t>        (COUNT(CASE WHEN origin IN ('social') THEN </a:t>
            </a:r>
            <a:r>
              <a:rPr lang="en-US" sz="1600" dirty="0" err="1"/>
              <a:t>landing_page_id</a:t>
            </a:r>
            <a:r>
              <a:rPr lang="en-US" sz="1600" dirty="0"/>
              <a:t> END) * 100.0) </a:t>
            </a:r>
          </a:p>
          <a:p>
            <a:r>
              <a:rPr lang="en-US" sz="1600" dirty="0"/>
              <a:t>        / (SELECT </a:t>
            </a:r>
            <a:r>
              <a:rPr lang="en-US" sz="1600" dirty="0" err="1"/>
              <a:t>total_leads</a:t>
            </a:r>
            <a:r>
              <a:rPr lang="en-US" sz="1600" dirty="0"/>
              <a:t> FROM </a:t>
            </a:r>
            <a:r>
              <a:rPr lang="en-US" sz="1600" dirty="0" err="1"/>
              <a:t>total_leads</a:t>
            </a:r>
            <a:r>
              <a:rPr lang="en-US" sz="1600" dirty="0"/>
              <a:t>), 2), '%') AS </a:t>
            </a:r>
            <a:r>
              <a:rPr lang="en-US" sz="1600" dirty="0" err="1"/>
              <a:t>lead_generation_through_social_media_marketing</a:t>
            </a:r>
            <a:endParaRPr lang="en-US" sz="1600" dirty="0"/>
          </a:p>
          <a:p>
            <a:r>
              <a:rPr lang="en-US" sz="1600" dirty="0"/>
              <a:t>FROM </a:t>
            </a:r>
          </a:p>
          <a:p>
            <a:r>
              <a:rPr lang="en-US" sz="1600" dirty="0"/>
              <a:t>    </a:t>
            </a:r>
            <a:r>
              <a:rPr lang="en-US" sz="1600" dirty="0" err="1"/>
              <a:t>leads_qualified</a:t>
            </a:r>
            <a:r>
              <a:rPr lang="en-US" sz="1600" dirty="0"/>
              <a:t>;</a:t>
            </a:r>
          </a:p>
        </p:txBody>
      </p:sp>
      <p:pic>
        <p:nvPicPr>
          <p:cNvPr id="9" name="Picture 8">
            <a:extLst>
              <a:ext uri="{FF2B5EF4-FFF2-40B4-BE49-F238E27FC236}">
                <a16:creationId xmlns:a16="http://schemas.microsoft.com/office/drawing/2014/main" id="{39179B98-31C8-463B-9BA5-34DE21C994DE}"/>
              </a:ext>
            </a:extLst>
          </p:cNvPr>
          <p:cNvPicPr>
            <a:picLocks noChangeAspect="1"/>
          </p:cNvPicPr>
          <p:nvPr/>
        </p:nvPicPr>
        <p:blipFill rotWithShape="1">
          <a:blip r:embed="rId6"/>
          <a:srcRect l="22084" t="69195" r="45000" b="21806"/>
          <a:stretch/>
        </p:blipFill>
        <p:spPr>
          <a:xfrm>
            <a:off x="9249894" y="4763539"/>
            <a:ext cx="8818513" cy="1356081"/>
          </a:xfrm>
          <a:prstGeom prst="rect">
            <a:avLst/>
          </a:prstGeom>
        </p:spPr>
      </p:pic>
    </p:spTree>
    <p:extLst>
      <p:ext uri="{BB962C8B-B14F-4D97-AF65-F5344CB8AC3E}">
        <p14:creationId xmlns:p14="http://schemas.microsoft.com/office/powerpoint/2010/main" val="162001872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1176321"/>
            <a:ext cx="8340007" cy="2462213"/>
          </a:xfrm>
          <a:prstGeom prst="rect">
            <a:avLst/>
          </a:prstGeom>
        </p:spPr>
        <p:txBody>
          <a:bodyPr lIns="0" tIns="0" rIns="0" bIns="0" rtlCol="0" anchor="t">
            <a:spAutoFit/>
          </a:bodyPr>
          <a:lstStyle/>
          <a:p>
            <a:pPr algn="ctr">
              <a:lnSpc>
                <a:spcPts val="9600"/>
              </a:lnSpc>
            </a:pPr>
            <a:r>
              <a:rPr lang="en-US" sz="8000" spc="-320" dirty="0">
                <a:solidFill>
                  <a:srgbClr val="000000"/>
                </a:solidFill>
                <a:latin typeface="Russo One"/>
                <a:ea typeface="Russo One"/>
                <a:cs typeface="Russo One"/>
                <a:sym typeface="Russo One"/>
              </a:rPr>
              <a:t>Marketing Insights</a:t>
            </a:r>
          </a:p>
        </p:txBody>
      </p:sp>
      <p:grpSp>
        <p:nvGrpSpPr>
          <p:cNvPr id="5" name="Group 5"/>
          <p:cNvGrpSpPr/>
          <p:nvPr/>
        </p:nvGrpSpPr>
        <p:grpSpPr>
          <a:xfrm>
            <a:off x="11582400" y="809974"/>
            <a:ext cx="5253921" cy="2043543"/>
            <a:chOff x="0" y="-76200"/>
            <a:chExt cx="5770477" cy="2724723"/>
          </a:xfrm>
        </p:grpSpPr>
        <p:sp>
          <p:nvSpPr>
            <p:cNvPr id="6" name="TextBox 6"/>
            <p:cNvSpPr txBox="1"/>
            <p:nvPr/>
          </p:nvSpPr>
          <p:spPr>
            <a:xfrm>
              <a:off x="0" y="858033"/>
              <a:ext cx="5770477" cy="1790490"/>
            </a:xfrm>
            <a:prstGeom prst="rect">
              <a:avLst/>
            </a:prstGeom>
          </p:spPr>
          <p:txBody>
            <a:bodyPr lIns="0" tIns="0" rIns="0" bIns="0" rtlCol="0" anchor="t">
              <a:spAutoFit/>
            </a:bodyPr>
            <a:lstStyle/>
            <a:p>
              <a:pPr algn="l">
                <a:lnSpc>
                  <a:spcPts val="3600"/>
                </a:lnSpc>
              </a:pPr>
              <a:r>
                <a:rPr lang="en-US" b="1" dirty="0">
                  <a:solidFill>
                    <a:srgbClr val="000000"/>
                  </a:solidFill>
                  <a:latin typeface="DM Sans"/>
                  <a:ea typeface="DM Sans"/>
                  <a:cs typeface="DM Sans"/>
                  <a:sym typeface="DM Sans"/>
                  <a:hlinkClick r:id="rId2" tooltip="https://docs.google.com/spreadsheets/d/1DUF2isFWsqVSYhbaACYtbgcLi_YjDqpE3GLQIVgkKQg/edit#gid=69851113"/>
                </a:rPr>
                <a:t>Lowest days needed for lead conversion is already as low as three weeks. </a:t>
              </a:r>
              <a:r>
                <a:rPr lang="en-US" b="1" dirty="0" err="1">
                  <a:solidFill>
                    <a:srgbClr val="000000"/>
                  </a:solidFill>
                  <a:latin typeface="DM Sans"/>
                  <a:ea typeface="DM Sans"/>
                  <a:cs typeface="DM Sans"/>
                  <a:sym typeface="DM Sans"/>
                  <a:hlinkClick r:id="rId2" tooltip="https://docs.google.com/spreadsheets/d/1DUF2isFWsqVSYhbaACYtbgcLi_YjDqpE3GLQIVgkKQg/edit#gid=69851113"/>
                </a:rPr>
                <a:t>Olist</a:t>
              </a:r>
              <a:r>
                <a:rPr lang="en-US" b="1" dirty="0">
                  <a:solidFill>
                    <a:srgbClr val="000000"/>
                  </a:solidFill>
                  <a:latin typeface="DM Sans"/>
                  <a:ea typeface="DM Sans"/>
                  <a:cs typeface="DM Sans"/>
                  <a:sym typeface="DM Sans"/>
                  <a:hlinkClick r:id="rId2" tooltip="https://docs.google.com/spreadsheets/d/1DUF2isFWsqVSYhbaACYtbgcLi_YjDqpE3GLQIVgkKQg/edit#gid=69851113"/>
                </a:rPr>
                <a:t> can try to achieve </a:t>
              </a:r>
              <a:r>
                <a:rPr lang="en-US" b="1" dirty="0" err="1">
                  <a:solidFill>
                    <a:srgbClr val="000000"/>
                  </a:solidFill>
                  <a:latin typeface="DM Sans"/>
                  <a:ea typeface="DM Sans"/>
                  <a:cs typeface="DM Sans"/>
                  <a:sym typeface="DM Sans"/>
                  <a:hlinkClick r:id="rId2" tooltip="https://docs.google.com/spreadsheets/d/1DUF2isFWsqVSYhbaACYtbgcLi_YjDqpE3GLQIVgkKQg/edit#gid=69851113"/>
                </a:rPr>
                <a:t>atleast</a:t>
              </a:r>
              <a:r>
                <a:rPr lang="en-US" b="1" dirty="0">
                  <a:solidFill>
                    <a:srgbClr val="000000"/>
                  </a:solidFill>
                  <a:latin typeface="DM Sans"/>
                  <a:ea typeface="DM Sans"/>
                  <a:cs typeface="DM Sans"/>
                  <a:sym typeface="DM Sans"/>
                  <a:hlinkClick r:id="rId2" tooltip="https://docs.google.com/spreadsheets/d/1DUF2isFWsqVSYhbaACYtbgcLi_YjDqpE3GLQIVgkKQg/edit#gid=69851113"/>
                </a:rPr>
                <a:t> two weeks as lowest.</a:t>
              </a:r>
            </a:p>
          </p:txBody>
        </p:sp>
        <p:sp>
          <p:nvSpPr>
            <p:cNvPr id="7" name="TextBox 7"/>
            <p:cNvSpPr txBox="1"/>
            <p:nvPr/>
          </p:nvSpPr>
          <p:spPr>
            <a:xfrm>
              <a:off x="0" y="-76200"/>
              <a:ext cx="5770477" cy="578877"/>
            </a:xfrm>
            <a:prstGeom prst="rect">
              <a:avLst/>
            </a:prstGeom>
          </p:spPr>
          <p:txBody>
            <a:bodyPr lIns="0" tIns="0" rIns="0" bIns="0" rtlCol="0" anchor="t">
              <a:spAutoFit/>
            </a:bodyPr>
            <a:lstStyle/>
            <a:p>
              <a:pPr algn="l">
                <a:lnSpc>
                  <a:spcPts val="3600"/>
                </a:lnSpc>
              </a:pPr>
              <a:r>
                <a:rPr lang="en-US" sz="2400" b="1" dirty="0">
                  <a:solidFill>
                    <a:srgbClr val="FF0000"/>
                  </a:solidFill>
                  <a:latin typeface="DM Sans Bold"/>
                  <a:ea typeface="DM Sans Bold"/>
                  <a:cs typeface="DM Sans Bold"/>
                  <a:sym typeface="DM Sans Bold"/>
                  <a:hlinkClick r:id="rId2" tooltip="https://docs.google.com/spreadsheets/d/1DUF2isFWsqVSYhbaACYtbgcLi_YjDqpE3GLQIVgkKQg/edit#gid=69851113">
                    <a:extLst>
                      <a:ext uri="{A12FA001-AC4F-418D-AE19-62706E023703}">
                        <ahyp:hlinkClr xmlns:ahyp="http://schemas.microsoft.com/office/drawing/2018/hyperlinkcolor" val="tx"/>
                      </a:ext>
                    </a:extLst>
                  </a:hlinkClick>
                </a:rPr>
                <a:t>Lead </a:t>
              </a:r>
              <a:r>
                <a:rPr lang="en-US" sz="2400" b="1" dirty="0" err="1">
                  <a:solidFill>
                    <a:srgbClr val="FF0000"/>
                  </a:solidFill>
                  <a:latin typeface="DM Sans Bold"/>
                  <a:ea typeface="DM Sans Bold"/>
                  <a:cs typeface="DM Sans Bold"/>
                  <a:sym typeface="DM Sans Bold"/>
                  <a:hlinkClick r:id="rId2" tooltip="https://docs.google.com/spreadsheets/d/1DUF2isFWsqVSYhbaACYtbgcLi_YjDqpE3GLQIVgkKQg/edit#gid=69851113">
                    <a:extLst>
                      <a:ext uri="{A12FA001-AC4F-418D-AE19-62706E023703}">
                        <ahyp:hlinkClr xmlns:ahyp="http://schemas.microsoft.com/office/drawing/2018/hyperlinkcolor" val="tx"/>
                      </a:ext>
                    </a:extLst>
                  </a:hlinkClick>
                </a:rPr>
                <a:t>Convertion</a:t>
              </a:r>
              <a:r>
                <a:rPr lang="en-US" sz="2400" b="1" dirty="0">
                  <a:solidFill>
                    <a:srgbClr val="FF0000"/>
                  </a:solidFill>
                  <a:latin typeface="DM Sans Bold"/>
                  <a:ea typeface="DM Sans Bold"/>
                  <a:cs typeface="DM Sans Bold"/>
                  <a:sym typeface="DM Sans Bold"/>
                  <a:hlinkClick r:id="rId2" tooltip="https://docs.google.com/spreadsheets/d/1DUF2isFWsqVSYhbaACYtbgcLi_YjDqpE3GLQIVgkKQg/edit#gid=69851113">
                    <a:extLst>
                      <a:ext uri="{A12FA001-AC4F-418D-AE19-62706E023703}">
                        <ahyp:hlinkClr xmlns:ahyp="http://schemas.microsoft.com/office/drawing/2018/hyperlinkcolor" val="tx"/>
                      </a:ext>
                    </a:extLst>
                  </a:hlinkClick>
                </a:rPr>
                <a:t> to order</a:t>
              </a:r>
            </a:p>
          </p:txBody>
        </p:sp>
      </p:grpSp>
      <p:grpSp>
        <p:nvGrpSpPr>
          <p:cNvPr id="8" name="Group 8"/>
          <p:cNvGrpSpPr/>
          <p:nvPr/>
        </p:nvGrpSpPr>
        <p:grpSpPr>
          <a:xfrm>
            <a:off x="11515945" y="7094716"/>
            <a:ext cx="5386830" cy="2590751"/>
            <a:chOff x="71187" y="-323161"/>
            <a:chExt cx="5770477" cy="3454333"/>
          </a:xfrm>
        </p:grpSpPr>
        <p:sp>
          <p:nvSpPr>
            <p:cNvPr id="9" name="TextBox 9"/>
            <p:cNvSpPr txBox="1"/>
            <p:nvPr/>
          </p:nvSpPr>
          <p:spPr>
            <a:xfrm>
              <a:off x="71187" y="734876"/>
              <a:ext cx="5770477" cy="2396296"/>
            </a:xfrm>
            <a:prstGeom prst="rect">
              <a:avLst/>
            </a:prstGeom>
          </p:spPr>
          <p:txBody>
            <a:bodyPr lIns="0" tIns="0" rIns="0" bIns="0" rtlCol="0" anchor="t">
              <a:spAutoFit/>
            </a:bodyPr>
            <a:lstStyle/>
            <a:p>
              <a:pPr algn="l">
                <a:lnSpc>
                  <a:spcPts val="3600"/>
                </a:lnSpc>
              </a:pPr>
              <a:r>
                <a:rPr lang="en-US" b="1" dirty="0">
                  <a:solidFill>
                    <a:srgbClr val="000000"/>
                  </a:solidFill>
                  <a:latin typeface="DM Sans"/>
                  <a:ea typeface="DM Sans"/>
                  <a:cs typeface="DM Sans"/>
                  <a:sym typeface="DM Sans"/>
                  <a:hlinkClick r:id="rId2" tooltip="https://docs.google.com/spreadsheets/d/1DUF2isFWsqVSYhbaACYtbgcLi_YjDqpE3GLQIVgkKQg/edit#gid=69851113"/>
                </a:rPr>
                <a:t>Social media ads generates only 8.91% leads but it generates 16.88% of successful leads which indicates </a:t>
              </a:r>
              <a:r>
                <a:rPr lang="en-US" b="1" dirty="0" err="1">
                  <a:solidFill>
                    <a:srgbClr val="000000"/>
                  </a:solidFill>
                  <a:latin typeface="DM Sans"/>
                  <a:ea typeface="DM Sans"/>
                  <a:cs typeface="DM Sans"/>
                  <a:sym typeface="DM Sans"/>
                  <a:hlinkClick r:id="rId2" tooltip="https://docs.google.com/spreadsheets/d/1DUF2isFWsqVSYhbaACYtbgcLi_YjDqpE3GLQIVgkKQg/edit#gid=69851113"/>
                </a:rPr>
                <a:t>Olist’s</a:t>
              </a:r>
              <a:r>
                <a:rPr lang="en-US" b="1" dirty="0">
                  <a:solidFill>
                    <a:srgbClr val="000000"/>
                  </a:solidFill>
                  <a:latin typeface="DM Sans"/>
                  <a:ea typeface="DM Sans"/>
                  <a:cs typeface="DM Sans"/>
                  <a:sym typeface="DM Sans"/>
                  <a:hlinkClick r:id="rId2" tooltip="https://docs.google.com/spreadsheets/d/1DUF2isFWsqVSYhbaACYtbgcLi_YjDqpE3GLQIVgkKQg/edit#gid=69851113"/>
                </a:rPr>
                <a:t> efficient social media campaigning. </a:t>
              </a:r>
              <a:r>
                <a:rPr lang="en-US" b="1" dirty="0" err="1">
                  <a:solidFill>
                    <a:srgbClr val="000000"/>
                  </a:solidFill>
                  <a:latin typeface="DM Sans"/>
                  <a:ea typeface="DM Sans"/>
                  <a:cs typeface="DM Sans"/>
                  <a:sym typeface="DM Sans"/>
                  <a:hlinkClick r:id="rId2" tooltip="https://docs.google.com/spreadsheets/d/1DUF2isFWsqVSYhbaACYtbgcLi_YjDqpE3GLQIVgkKQg/edit#gid=69851113"/>
                </a:rPr>
                <a:t>Olist</a:t>
              </a:r>
              <a:r>
                <a:rPr lang="en-US" b="1" dirty="0">
                  <a:solidFill>
                    <a:srgbClr val="000000"/>
                  </a:solidFill>
                  <a:latin typeface="DM Sans"/>
                  <a:ea typeface="DM Sans"/>
                  <a:cs typeface="DM Sans"/>
                  <a:sym typeface="DM Sans"/>
                  <a:hlinkClick r:id="rId2" tooltip="https://docs.google.com/spreadsheets/d/1DUF2isFWsqVSYhbaACYtbgcLi_YjDqpE3GLQIVgkKQg/edit#gid=69851113"/>
                </a:rPr>
                <a:t> now need to campaign a bit more </a:t>
              </a:r>
              <a:r>
                <a:rPr lang="en-US" b="1" dirty="0" err="1">
                  <a:solidFill>
                    <a:srgbClr val="000000"/>
                  </a:solidFill>
                  <a:latin typeface="DM Sans"/>
                  <a:ea typeface="DM Sans"/>
                  <a:cs typeface="DM Sans"/>
                  <a:sym typeface="DM Sans"/>
                  <a:hlinkClick r:id="rId2" tooltip="https://docs.google.com/spreadsheets/d/1DUF2isFWsqVSYhbaACYtbgcLi_YjDqpE3GLQIVgkKQg/edit#gid=69851113"/>
                </a:rPr>
                <a:t>aggresively</a:t>
              </a:r>
              <a:r>
                <a:rPr lang="en-US" b="1" dirty="0">
                  <a:solidFill>
                    <a:srgbClr val="000000"/>
                  </a:solidFill>
                  <a:latin typeface="DM Sans"/>
                  <a:ea typeface="DM Sans"/>
                  <a:cs typeface="DM Sans"/>
                  <a:sym typeface="DM Sans"/>
                  <a:hlinkClick r:id="rId2" tooltip="https://docs.google.com/spreadsheets/d/1DUF2isFWsqVSYhbaACYtbgcLi_YjDqpE3GLQIVgkKQg/edit#gid=69851113"/>
                </a:rPr>
                <a:t> </a:t>
              </a:r>
            </a:p>
          </p:txBody>
        </p:sp>
        <p:sp>
          <p:nvSpPr>
            <p:cNvPr id="10" name="TextBox 10"/>
            <p:cNvSpPr txBox="1"/>
            <p:nvPr/>
          </p:nvSpPr>
          <p:spPr>
            <a:xfrm>
              <a:off x="71187" y="-323161"/>
              <a:ext cx="5770477" cy="578877"/>
            </a:xfrm>
            <a:prstGeom prst="rect">
              <a:avLst/>
            </a:prstGeom>
          </p:spPr>
          <p:txBody>
            <a:bodyPr lIns="0" tIns="0" rIns="0" bIns="0" rtlCol="0" anchor="t">
              <a:spAutoFit/>
            </a:bodyPr>
            <a:lstStyle/>
            <a:p>
              <a:pPr algn="l">
                <a:lnSpc>
                  <a:spcPts val="3600"/>
                </a:lnSpc>
              </a:pPr>
              <a:r>
                <a:rPr lang="en-US" sz="2400" b="1" dirty="0">
                  <a:solidFill>
                    <a:srgbClr val="FF0000"/>
                  </a:solidFill>
                  <a:latin typeface="DM Sans Bold"/>
                  <a:ea typeface="DM Sans Bold"/>
                  <a:cs typeface="DM Sans Bold"/>
                  <a:sym typeface="DM Sans Bold"/>
                  <a:hlinkClick r:id="rId2" tooltip="https://docs.google.com/spreadsheets/d/1DUF2isFWsqVSYhbaACYtbgcLi_YjDqpE3GLQIVgkKQg/edit#gid=69851113">
                    <a:extLst>
                      <a:ext uri="{A12FA001-AC4F-418D-AE19-62706E023703}">
                        <ahyp:hlinkClr xmlns:ahyp="http://schemas.microsoft.com/office/drawing/2018/hyperlinkcolor" val="tx"/>
                      </a:ext>
                    </a:extLst>
                  </a:hlinkClick>
                </a:rPr>
                <a:t>Effectiveness of Social media ads</a:t>
              </a:r>
            </a:p>
          </p:txBody>
        </p:sp>
      </p:grpSp>
      <p:grpSp>
        <p:nvGrpSpPr>
          <p:cNvPr id="11" name="Group 11"/>
          <p:cNvGrpSpPr/>
          <p:nvPr/>
        </p:nvGrpSpPr>
        <p:grpSpPr>
          <a:xfrm>
            <a:off x="11582400" y="3815267"/>
            <a:ext cx="5287258" cy="2890088"/>
            <a:chOff x="0" y="-328893"/>
            <a:chExt cx="5807092" cy="3853450"/>
          </a:xfrm>
        </p:grpSpPr>
        <p:sp>
          <p:nvSpPr>
            <p:cNvPr id="12" name="TextBox 12"/>
            <p:cNvSpPr txBox="1"/>
            <p:nvPr/>
          </p:nvSpPr>
          <p:spPr>
            <a:xfrm>
              <a:off x="36615" y="512707"/>
              <a:ext cx="5770477" cy="3011850"/>
            </a:xfrm>
            <a:prstGeom prst="rect">
              <a:avLst/>
            </a:prstGeom>
          </p:spPr>
          <p:txBody>
            <a:bodyPr lIns="0" tIns="0" rIns="0" bIns="0" rtlCol="0" anchor="t">
              <a:spAutoFit/>
            </a:bodyPr>
            <a:lstStyle/>
            <a:p>
              <a:pPr algn="l">
                <a:lnSpc>
                  <a:spcPts val="3600"/>
                </a:lnSpc>
              </a:pPr>
              <a:r>
                <a:rPr lang="en-US" b="1" dirty="0">
                  <a:solidFill>
                    <a:srgbClr val="000000"/>
                  </a:solidFill>
                  <a:latin typeface="DM Sans"/>
                  <a:ea typeface="DM Sans"/>
                  <a:cs typeface="DM Sans"/>
                  <a:sym typeface="DM Sans"/>
                  <a:hlinkClick r:id="rId2" tooltip="https://docs.google.com/spreadsheets/d/1DUF2isFWsqVSYhbaACYtbgcLi_YjDqpE3GLQIVgkKQg/edit#gid=69851113"/>
                </a:rPr>
                <a:t>Website’s organic traffic beats social media marketing lead generation which indicates that the brand name is getting stronger and established in the sector so that customers are trying to find us more</a:t>
              </a:r>
            </a:p>
          </p:txBody>
        </p:sp>
        <p:sp>
          <p:nvSpPr>
            <p:cNvPr id="13" name="TextBox 13"/>
            <p:cNvSpPr txBox="1"/>
            <p:nvPr/>
          </p:nvSpPr>
          <p:spPr>
            <a:xfrm>
              <a:off x="0" y="-328893"/>
              <a:ext cx="5770477" cy="578877"/>
            </a:xfrm>
            <a:prstGeom prst="rect">
              <a:avLst/>
            </a:prstGeom>
          </p:spPr>
          <p:txBody>
            <a:bodyPr lIns="0" tIns="0" rIns="0" bIns="0" rtlCol="0" anchor="t">
              <a:spAutoFit/>
            </a:bodyPr>
            <a:lstStyle/>
            <a:p>
              <a:pPr algn="l">
                <a:lnSpc>
                  <a:spcPts val="3600"/>
                </a:lnSpc>
              </a:pPr>
              <a:r>
                <a:rPr lang="en-US" sz="2400" b="1" dirty="0">
                  <a:solidFill>
                    <a:srgbClr val="FF0000"/>
                  </a:solidFill>
                  <a:latin typeface="DM Sans Bold"/>
                  <a:ea typeface="DM Sans Bold"/>
                  <a:cs typeface="DM Sans Bold"/>
                  <a:sym typeface="DM Sans Bold"/>
                  <a:hlinkClick r:id="rId2" tooltip="https://docs.google.com/spreadsheets/d/1DUF2isFWsqVSYhbaACYtbgcLi_YjDqpE3GLQIVgkKQg/edit#gid=69851113">
                    <a:extLst>
                      <a:ext uri="{A12FA001-AC4F-418D-AE19-62706E023703}">
                        <ahyp:hlinkClr xmlns:ahyp="http://schemas.microsoft.com/office/drawing/2018/hyperlinkcolor" val="tx"/>
                      </a:ext>
                    </a:extLst>
                  </a:hlinkClick>
                </a:rPr>
                <a:t>Website vs Social Media Marketing</a:t>
              </a:r>
            </a:p>
          </p:txBody>
        </p:sp>
      </p:grpSp>
      <p:sp>
        <p:nvSpPr>
          <p:cNvPr id="14" name="AutoShape 14"/>
          <p:cNvSpPr/>
          <p:nvPr/>
        </p:nvSpPr>
        <p:spPr>
          <a:xfrm rot="-5400000">
            <a:off x="5161264" y="5138738"/>
            <a:ext cx="10287000" cy="0"/>
          </a:xfrm>
          <a:prstGeom prst="line">
            <a:avLst/>
          </a:prstGeom>
          <a:ln w="9525" cap="rnd">
            <a:solidFill>
              <a:srgbClr val="000000"/>
            </a:solidFill>
            <a:prstDash val="solid"/>
            <a:headEnd type="none" w="sm" len="sm"/>
            <a:tailEnd type="none" w="sm" len="sm"/>
          </a:ln>
        </p:spPr>
      </p:sp>
      <p:sp>
        <p:nvSpPr>
          <p:cNvPr id="15" name="AutoShape 15"/>
          <p:cNvSpPr/>
          <p:nvPr/>
        </p:nvSpPr>
        <p:spPr>
          <a:xfrm flipV="1">
            <a:off x="0" y="4882408"/>
            <a:ext cx="10300002" cy="9525"/>
          </a:xfrm>
          <a:prstGeom prst="line">
            <a:avLst/>
          </a:prstGeom>
          <a:ln w="9525" cap="rnd">
            <a:solidFill>
              <a:srgbClr val="000000"/>
            </a:solidFill>
            <a:prstDash val="solid"/>
            <a:headEnd type="none" w="sm" len="sm"/>
            <a:tailEnd type="none" w="sm" len="sm"/>
          </a:ln>
        </p:spPr>
      </p:sp>
      <p:sp>
        <p:nvSpPr>
          <p:cNvPr id="16" name="AutoShape 16"/>
          <p:cNvSpPr/>
          <p:nvPr/>
        </p:nvSpPr>
        <p:spPr>
          <a:xfrm>
            <a:off x="10309526" y="3425825"/>
            <a:ext cx="8216890" cy="0"/>
          </a:xfrm>
          <a:prstGeom prst="line">
            <a:avLst/>
          </a:prstGeom>
          <a:ln w="9525" cap="rnd">
            <a:solidFill>
              <a:srgbClr val="000000"/>
            </a:solidFill>
            <a:prstDash val="solid"/>
            <a:headEnd type="none" w="sm" len="sm"/>
            <a:tailEnd type="none" w="sm" len="sm"/>
          </a:ln>
        </p:spPr>
      </p:sp>
      <p:sp>
        <p:nvSpPr>
          <p:cNvPr id="17" name="AutoShape 17"/>
          <p:cNvSpPr/>
          <p:nvPr/>
        </p:nvSpPr>
        <p:spPr>
          <a:xfrm>
            <a:off x="10309526" y="6851650"/>
            <a:ext cx="8216890" cy="0"/>
          </a:xfrm>
          <a:prstGeom prst="line">
            <a:avLst/>
          </a:prstGeom>
          <a:ln w="9525" cap="rnd">
            <a:solidFill>
              <a:srgbClr val="000000"/>
            </a:solidFill>
            <a:prstDash val="solid"/>
            <a:headEnd type="none" w="sm" len="sm"/>
            <a:tailEnd type="none" w="sm" len="sm"/>
          </a:ln>
        </p:spPr>
      </p:sp>
      <p:sp>
        <p:nvSpPr>
          <p:cNvPr id="18" name="Freeform 18"/>
          <p:cNvSpPr/>
          <p:nvPr/>
        </p:nvSpPr>
        <p:spPr>
          <a:xfrm rot="16200000">
            <a:off x="10711444" y="735589"/>
            <a:ext cx="631123" cy="582928"/>
          </a:xfrm>
          <a:custGeom>
            <a:avLst/>
            <a:gdLst/>
            <a:ahLst/>
            <a:cxnLst/>
            <a:rect l="l" t="t" r="r" b="b"/>
            <a:pathLst>
              <a:path w="631123" h="582928">
                <a:moveTo>
                  <a:pt x="0" y="0"/>
                </a:moveTo>
                <a:lnTo>
                  <a:pt x="631123" y="0"/>
                </a:lnTo>
                <a:lnTo>
                  <a:pt x="631123" y="582928"/>
                </a:lnTo>
                <a:lnTo>
                  <a:pt x="0" y="58292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9" name="Freeform 19"/>
          <p:cNvSpPr/>
          <p:nvPr/>
        </p:nvSpPr>
        <p:spPr>
          <a:xfrm>
            <a:off x="10818368" y="4263073"/>
            <a:ext cx="631123" cy="582928"/>
          </a:xfrm>
          <a:custGeom>
            <a:avLst/>
            <a:gdLst/>
            <a:ahLst/>
            <a:cxnLst/>
            <a:rect l="l" t="t" r="r" b="b"/>
            <a:pathLst>
              <a:path w="631123" h="582928">
                <a:moveTo>
                  <a:pt x="0" y="0"/>
                </a:moveTo>
                <a:lnTo>
                  <a:pt x="631123" y="0"/>
                </a:lnTo>
                <a:lnTo>
                  <a:pt x="631123" y="582928"/>
                </a:lnTo>
                <a:lnTo>
                  <a:pt x="0" y="58292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20" name="Freeform 20"/>
          <p:cNvSpPr/>
          <p:nvPr/>
        </p:nvSpPr>
        <p:spPr>
          <a:xfrm>
            <a:off x="10711444" y="7596780"/>
            <a:ext cx="631123" cy="582928"/>
          </a:xfrm>
          <a:custGeom>
            <a:avLst/>
            <a:gdLst/>
            <a:ahLst/>
            <a:cxnLst/>
            <a:rect l="l" t="t" r="r" b="b"/>
            <a:pathLst>
              <a:path w="631123" h="582928">
                <a:moveTo>
                  <a:pt x="0" y="0"/>
                </a:moveTo>
                <a:lnTo>
                  <a:pt x="631123" y="0"/>
                </a:lnTo>
                <a:lnTo>
                  <a:pt x="631123" y="582928"/>
                </a:lnTo>
                <a:lnTo>
                  <a:pt x="0" y="58292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pic>
        <p:nvPicPr>
          <p:cNvPr id="3074" name="Picture 2" descr="How to Create a Marketing Campaign That Makes You Stand Out - Foundr">
            <a:extLst>
              <a:ext uri="{FF2B5EF4-FFF2-40B4-BE49-F238E27FC236}">
                <a16:creationId xmlns:a16="http://schemas.microsoft.com/office/drawing/2014/main" id="{4CA01FF7-D8B9-4970-A905-8492DB104E0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52400" y="4966187"/>
            <a:ext cx="9978983" cy="526118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347291"/>
            <a:ext cx="7129449" cy="2462213"/>
          </a:xfrm>
          <a:prstGeom prst="rect">
            <a:avLst/>
          </a:prstGeom>
        </p:spPr>
        <p:txBody>
          <a:bodyPr wrap="square" lIns="0" tIns="0" rIns="0" bIns="0" rtlCol="0" anchor="t">
            <a:spAutoFit/>
          </a:bodyPr>
          <a:lstStyle/>
          <a:p>
            <a:pPr algn="l">
              <a:lnSpc>
                <a:spcPts val="9600"/>
              </a:lnSpc>
            </a:pPr>
            <a:r>
              <a:rPr lang="en-US" sz="8000" spc="-320" dirty="0">
                <a:solidFill>
                  <a:srgbClr val="000000"/>
                </a:solidFill>
                <a:latin typeface="Russo One"/>
                <a:ea typeface="Russo One"/>
                <a:cs typeface="Russo One"/>
                <a:sym typeface="Russo One"/>
              </a:rPr>
              <a:t>Regional</a:t>
            </a:r>
          </a:p>
          <a:p>
            <a:pPr algn="l">
              <a:lnSpc>
                <a:spcPts val="9600"/>
              </a:lnSpc>
            </a:pPr>
            <a:r>
              <a:rPr lang="en-US" sz="8000" spc="-320" dirty="0">
                <a:solidFill>
                  <a:srgbClr val="000000"/>
                </a:solidFill>
                <a:latin typeface="Russo One"/>
                <a:ea typeface="Russo One"/>
                <a:cs typeface="Russo One"/>
                <a:sym typeface="Russo One"/>
              </a:rPr>
              <a:t>Metrics</a:t>
            </a:r>
          </a:p>
        </p:txBody>
      </p:sp>
      <p:grpSp>
        <p:nvGrpSpPr>
          <p:cNvPr id="3" name="Group 3"/>
          <p:cNvGrpSpPr/>
          <p:nvPr/>
        </p:nvGrpSpPr>
        <p:grpSpPr>
          <a:xfrm>
            <a:off x="0" y="3070047"/>
            <a:ext cx="9153525" cy="1230228"/>
            <a:chOff x="0" y="0"/>
            <a:chExt cx="12204700" cy="1496359"/>
          </a:xfrm>
        </p:grpSpPr>
        <p:sp>
          <p:nvSpPr>
            <p:cNvPr id="4" name="AutoShape 4"/>
            <p:cNvSpPr/>
            <p:nvPr/>
          </p:nvSpPr>
          <p:spPr>
            <a:xfrm>
              <a:off x="0" y="0"/>
              <a:ext cx="12204700" cy="1496359"/>
            </a:xfrm>
            <a:prstGeom prst="rect">
              <a:avLst/>
            </a:prstGeom>
            <a:solidFill>
              <a:srgbClr val="000000"/>
            </a:solidFill>
          </p:spPr>
          <p:txBody>
            <a:bodyPr/>
            <a:lstStyle/>
            <a:p>
              <a:r>
                <a:rPr lang="en-US" dirty="0"/>
                <a:t>Customer Lifetime Value (CLV):-- Sum of the total order values per customer (top 5)</a:t>
              </a:r>
              <a:endParaRPr lang="en-IN" dirty="0"/>
            </a:p>
          </p:txBody>
        </p:sp>
        <p:sp>
          <p:nvSpPr>
            <p:cNvPr id="5" name="TextBox 5"/>
            <p:cNvSpPr txBox="1"/>
            <p:nvPr/>
          </p:nvSpPr>
          <p:spPr>
            <a:xfrm>
              <a:off x="2189984" y="376704"/>
              <a:ext cx="8421467" cy="685145"/>
            </a:xfrm>
            <a:prstGeom prst="rect">
              <a:avLst/>
            </a:prstGeom>
          </p:spPr>
          <p:txBody>
            <a:bodyPr lIns="0" tIns="0" rIns="0" bIns="0" rtlCol="0" anchor="t">
              <a:spAutoFit/>
            </a:bodyPr>
            <a:lstStyle/>
            <a:p>
              <a:pPr algn="l">
                <a:lnSpc>
                  <a:spcPts val="4200"/>
                </a:lnSpc>
              </a:pPr>
              <a:endParaRPr lang="en-US" sz="3000" dirty="0">
                <a:solidFill>
                  <a:srgbClr val="FFFFFF"/>
                </a:solidFill>
                <a:latin typeface="DM Sans"/>
                <a:ea typeface="DM Sans"/>
                <a:cs typeface="DM Sans"/>
                <a:sym typeface="DM Sans"/>
              </a:endParaRPr>
            </a:p>
          </p:txBody>
        </p:sp>
        <p:sp>
          <p:nvSpPr>
            <p:cNvPr id="6" name="Freeform 6"/>
            <p:cNvSpPr/>
            <p:nvPr/>
          </p:nvSpPr>
          <p:spPr>
            <a:xfrm>
              <a:off x="1371600" y="375520"/>
              <a:ext cx="585413" cy="745318"/>
            </a:xfrm>
            <a:custGeom>
              <a:avLst/>
              <a:gdLst/>
              <a:ahLst/>
              <a:cxnLst/>
              <a:rect l="l" t="t" r="r" b="b"/>
              <a:pathLst>
                <a:path w="585413" h="745318">
                  <a:moveTo>
                    <a:pt x="0" y="0"/>
                  </a:moveTo>
                  <a:lnTo>
                    <a:pt x="585413" y="0"/>
                  </a:lnTo>
                  <a:lnTo>
                    <a:pt x="585413" y="745318"/>
                  </a:lnTo>
                  <a:lnTo>
                    <a:pt x="0" y="74531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sp>
        <p:nvSpPr>
          <p:cNvPr id="11" name="AutoShape 11"/>
          <p:cNvSpPr/>
          <p:nvPr/>
        </p:nvSpPr>
        <p:spPr>
          <a:xfrm rot="-5400000">
            <a:off x="4005262" y="5138738"/>
            <a:ext cx="10287000" cy="0"/>
          </a:xfrm>
          <a:prstGeom prst="line">
            <a:avLst/>
          </a:prstGeom>
          <a:ln w="9525" cap="rnd">
            <a:solidFill>
              <a:srgbClr val="000000"/>
            </a:solidFill>
            <a:prstDash val="solid"/>
            <a:headEnd type="none" w="sm" len="sm"/>
            <a:tailEnd type="none" w="sm" len="sm"/>
          </a:ln>
        </p:spPr>
      </p:sp>
      <p:sp>
        <p:nvSpPr>
          <p:cNvPr id="12" name="AutoShape 12"/>
          <p:cNvSpPr/>
          <p:nvPr/>
        </p:nvSpPr>
        <p:spPr>
          <a:xfrm>
            <a:off x="9153525" y="1028700"/>
            <a:ext cx="9684388" cy="0"/>
          </a:xfrm>
          <a:prstGeom prst="line">
            <a:avLst/>
          </a:prstGeom>
          <a:ln w="9525" cap="rnd">
            <a:solidFill>
              <a:srgbClr val="000000"/>
            </a:solidFill>
            <a:prstDash val="solid"/>
            <a:headEnd type="none" w="sm" len="sm"/>
            <a:tailEnd type="none" w="sm" len="sm"/>
          </a:ln>
        </p:spPr>
      </p:sp>
      <p:sp>
        <p:nvSpPr>
          <p:cNvPr id="13" name="Freeform 13"/>
          <p:cNvSpPr/>
          <p:nvPr/>
        </p:nvSpPr>
        <p:spPr>
          <a:xfrm rot="-5400000">
            <a:off x="17422835" y="347950"/>
            <a:ext cx="362710" cy="361391"/>
          </a:xfrm>
          <a:custGeom>
            <a:avLst/>
            <a:gdLst/>
            <a:ahLst/>
            <a:cxnLst/>
            <a:rect l="l" t="t" r="r" b="b"/>
            <a:pathLst>
              <a:path w="362710" h="361391">
                <a:moveTo>
                  <a:pt x="0" y="0"/>
                </a:moveTo>
                <a:lnTo>
                  <a:pt x="362709" y="0"/>
                </a:lnTo>
                <a:lnTo>
                  <a:pt x="362709" y="361390"/>
                </a:lnTo>
                <a:lnTo>
                  <a:pt x="0" y="36139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4" name="TextBox 14"/>
          <p:cNvSpPr txBox="1"/>
          <p:nvPr/>
        </p:nvSpPr>
        <p:spPr>
          <a:xfrm>
            <a:off x="9689984" y="356243"/>
            <a:ext cx="3139207" cy="306705"/>
          </a:xfrm>
          <a:prstGeom prst="rect">
            <a:avLst/>
          </a:prstGeom>
        </p:spPr>
        <p:txBody>
          <a:bodyPr lIns="0" tIns="0" rIns="0" bIns="0" rtlCol="0" anchor="t">
            <a:spAutoFit/>
          </a:bodyPr>
          <a:lstStyle/>
          <a:p>
            <a:pPr algn="l">
              <a:lnSpc>
                <a:spcPts val="2520"/>
              </a:lnSpc>
            </a:pPr>
            <a:r>
              <a:rPr lang="en-US" sz="1800" dirty="0">
                <a:solidFill>
                  <a:srgbClr val="000000"/>
                </a:solidFill>
                <a:latin typeface="DM Sans"/>
                <a:ea typeface="DM Sans"/>
                <a:cs typeface="DM Sans"/>
                <a:sym typeface="DM Sans"/>
              </a:rPr>
              <a:t>Result:</a:t>
            </a:r>
          </a:p>
        </p:txBody>
      </p:sp>
      <p:sp>
        <p:nvSpPr>
          <p:cNvPr id="16" name="TextBox 15">
            <a:extLst>
              <a:ext uri="{FF2B5EF4-FFF2-40B4-BE49-F238E27FC236}">
                <a16:creationId xmlns:a16="http://schemas.microsoft.com/office/drawing/2014/main" id="{5F1A5D56-64A8-484E-9090-66FEBFC0B18C}"/>
              </a:ext>
            </a:extLst>
          </p:cNvPr>
          <p:cNvSpPr txBox="1"/>
          <p:nvPr/>
        </p:nvSpPr>
        <p:spPr>
          <a:xfrm>
            <a:off x="1943038" y="3338232"/>
            <a:ext cx="5715000" cy="461665"/>
          </a:xfrm>
          <a:prstGeom prst="rect">
            <a:avLst/>
          </a:prstGeom>
          <a:noFill/>
        </p:spPr>
        <p:txBody>
          <a:bodyPr wrap="square">
            <a:spAutoFit/>
          </a:bodyPr>
          <a:lstStyle/>
          <a:p>
            <a:r>
              <a:rPr lang="en-US" sz="2400" b="1" dirty="0">
                <a:solidFill>
                  <a:schemeClr val="bg1"/>
                </a:solidFill>
              </a:rPr>
              <a:t>Sales by Region (Customer Location)</a:t>
            </a:r>
            <a:endParaRPr lang="en-IN" sz="2400" b="1" dirty="0">
              <a:solidFill>
                <a:schemeClr val="bg1"/>
              </a:solidFill>
            </a:endParaRPr>
          </a:p>
        </p:txBody>
      </p:sp>
      <p:sp>
        <p:nvSpPr>
          <p:cNvPr id="17" name="TextBox 16">
            <a:extLst>
              <a:ext uri="{FF2B5EF4-FFF2-40B4-BE49-F238E27FC236}">
                <a16:creationId xmlns:a16="http://schemas.microsoft.com/office/drawing/2014/main" id="{23460EC0-6922-43F7-995D-FFC000FF18F8}"/>
              </a:ext>
            </a:extLst>
          </p:cNvPr>
          <p:cNvSpPr txBox="1"/>
          <p:nvPr/>
        </p:nvSpPr>
        <p:spPr>
          <a:xfrm>
            <a:off x="838200" y="4762500"/>
            <a:ext cx="7595292" cy="830997"/>
          </a:xfrm>
          <a:prstGeom prst="rect">
            <a:avLst/>
          </a:prstGeom>
          <a:noFill/>
        </p:spPr>
        <p:txBody>
          <a:bodyPr wrap="square" rtlCol="0">
            <a:spAutoFit/>
          </a:bodyPr>
          <a:lstStyle/>
          <a:p>
            <a:pPr algn="ctr"/>
            <a:r>
              <a:rPr lang="en-US" sz="2400" b="1" dirty="0"/>
              <a:t>This query calculates total sales grouped by customer city and state.</a:t>
            </a:r>
            <a:endParaRPr lang="en-IN" sz="2400" b="1" u="sng" dirty="0"/>
          </a:p>
        </p:txBody>
      </p:sp>
      <p:sp>
        <p:nvSpPr>
          <p:cNvPr id="19" name="TextBox 18">
            <a:extLst>
              <a:ext uri="{FF2B5EF4-FFF2-40B4-BE49-F238E27FC236}">
                <a16:creationId xmlns:a16="http://schemas.microsoft.com/office/drawing/2014/main" id="{832FC12F-74F1-4E79-B279-4D3E63AC8E99}"/>
              </a:ext>
            </a:extLst>
          </p:cNvPr>
          <p:cNvSpPr txBox="1"/>
          <p:nvPr/>
        </p:nvSpPr>
        <p:spPr>
          <a:xfrm>
            <a:off x="708133" y="5917829"/>
            <a:ext cx="7845541" cy="3970318"/>
          </a:xfrm>
          <a:prstGeom prst="rect">
            <a:avLst/>
          </a:prstGeom>
          <a:noFill/>
          <a:ln>
            <a:solidFill>
              <a:schemeClr val="tx2">
                <a:lumMod val="50000"/>
              </a:schemeClr>
            </a:solidFill>
          </a:ln>
        </p:spPr>
        <p:txBody>
          <a:bodyPr wrap="square" rtlCol="0">
            <a:spAutoFit/>
          </a:bodyPr>
          <a:lstStyle/>
          <a:p>
            <a:r>
              <a:rPr lang="en-US" dirty="0"/>
              <a:t>SELECT </a:t>
            </a:r>
          </a:p>
          <a:p>
            <a:r>
              <a:rPr lang="en-US" dirty="0"/>
              <a:t>    </a:t>
            </a:r>
            <a:r>
              <a:rPr lang="en-US" dirty="0" err="1"/>
              <a:t>customer_city</a:t>
            </a:r>
            <a:r>
              <a:rPr lang="en-US" dirty="0"/>
              <a:t>, </a:t>
            </a:r>
          </a:p>
          <a:p>
            <a:r>
              <a:rPr lang="en-US" dirty="0"/>
              <a:t>    </a:t>
            </a:r>
            <a:r>
              <a:rPr lang="en-US" dirty="0" err="1"/>
              <a:t>customer_state</a:t>
            </a:r>
            <a:r>
              <a:rPr lang="en-US" dirty="0"/>
              <a:t>, </a:t>
            </a:r>
          </a:p>
          <a:p>
            <a:r>
              <a:rPr lang="en-US" dirty="0"/>
              <a:t>    CONCAT('R$ ', ROUND(SUM(</a:t>
            </a:r>
            <a:r>
              <a:rPr lang="en-US" dirty="0" err="1"/>
              <a:t>payment_value</a:t>
            </a:r>
            <a:r>
              <a:rPr lang="en-US" dirty="0"/>
              <a:t>), 2)) AS </a:t>
            </a:r>
            <a:r>
              <a:rPr lang="en-US" dirty="0" err="1"/>
              <a:t>total_sales</a:t>
            </a:r>
            <a:endParaRPr lang="en-US" dirty="0"/>
          </a:p>
          <a:p>
            <a:r>
              <a:rPr lang="en-US" dirty="0"/>
              <a:t>FROM  </a:t>
            </a:r>
          </a:p>
          <a:p>
            <a:r>
              <a:rPr lang="en-US" dirty="0"/>
              <a:t>    orders o </a:t>
            </a:r>
          </a:p>
          <a:p>
            <a:r>
              <a:rPr lang="en-US" dirty="0"/>
              <a:t>JOIN  </a:t>
            </a:r>
          </a:p>
          <a:p>
            <a:r>
              <a:rPr lang="en-US" dirty="0"/>
              <a:t>    </a:t>
            </a:r>
            <a:r>
              <a:rPr lang="en-US" dirty="0" err="1"/>
              <a:t>order_payments</a:t>
            </a:r>
            <a:r>
              <a:rPr lang="en-US" dirty="0"/>
              <a:t> op ON </a:t>
            </a:r>
            <a:r>
              <a:rPr lang="en-US" dirty="0" err="1"/>
              <a:t>o.order_id</a:t>
            </a:r>
            <a:r>
              <a:rPr lang="en-US" dirty="0"/>
              <a:t> = </a:t>
            </a:r>
            <a:r>
              <a:rPr lang="en-US" dirty="0" err="1"/>
              <a:t>op.order_id</a:t>
            </a:r>
            <a:endParaRPr lang="en-US" dirty="0"/>
          </a:p>
          <a:p>
            <a:r>
              <a:rPr lang="en-US" dirty="0"/>
              <a:t>JOIN  </a:t>
            </a:r>
          </a:p>
          <a:p>
            <a:r>
              <a:rPr lang="en-US" dirty="0"/>
              <a:t>    customers c ON </a:t>
            </a:r>
            <a:r>
              <a:rPr lang="en-US" dirty="0" err="1"/>
              <a:t>o.customer_id</a:t>
            </a:r>
            <a:r>
              <a:rPr lang="en-US" dirty="0"/>
              <a:t> = </a:t>
            </a:r>
            <a:r>
              <a:rPr lang="en-US" dirty="0" err="1"/>
              <a:t>c.customer_id</a:t>
            </a:r>
            <a:endParaRPr lang="en-US" dirty="0"/>
          </a:p>
          <a:p>
            <a:r>
              <a:rPr lang="en-US" dirty="0"/>
              <a:t>GROUP BY </a:t>
            </a:r>
          </a:p>
          <a:p>
            <a:r>
              <a:rPr lang="en-US" dirty="0"/>
              <a:t>    </a:t>
            </a:r>
            <a:r>
              <a:rPr lang="en-US" dirty="0" err="1"/>
              <a:t>customer_city</a:t>
            </a:r>
            <a:r>
              <a:rPr lang="en-US" dirty="0"/>
              <a:t>, </a:t>
            </a:r>
            <a:r>
              <a:rPr lang="en-US" dirty="0" err="1"/>
              <a:t>customer_state</a:t>
            </a:r>
            <a:endParaRPr lang="en-US" dirty="0"/>
          </a:p>
          <a:p>
            <a:r>
              <a:rPr lang="en-US" dirty="0"/>
              <a:t>ORDER BY </a:t>
            </a:r>
          </a:p>
          <a:p>
            <a:r>
              <a:rPr lang="en-US" dirty="0"/>
              <a:t>    SUM(</a:t>
            </a:r>
            <a:r>
              <a:rPr lang="en-US" dirty="0" err="1"/>
              <a:t>payment_value</a:t>
            </a:r>
            <a:r>
              <a:rPr lang="en-US" dirty="0"/>
              <a:t>) DESC;</a:t>
            </a:r>
          </a:p>
        </p:txBody>
      </p:sp>
      <p:pic>
        <p:nvPicPr>
          <p:cNvPr id="8" name="Picture 7">
            <a:extLst>
              <a:ext uri="{FF2B5EF4-FFF2-40B4-BE49-F238E27FC236}">
                <a16:creationId xmlns:a16="http://schemas.microsoft.com/office/drawing/2014/main" id="{6B5A9A77-F4BF-4890-8F40-BCE2F315E183}"/>
              </a:ext>
            </a:extLst>
          </p:cNvPr>
          <p:cNvPicPr>
            <a:picLocks noChangeAspect="1"/>
          </p:cNvPicPr>
          <p:nvPr/>
        </p:nvPicPr>
        <p:blipFill rotWithShape="1">
          <a:blip r:embed="rId6"/>
          <a:srcRect l="19506" t="25231" r="47994" b="8842"/>
          <a:stretch/>
        </p:blipFill>
        <p:spPr>
          <a:xfrm>
            <a:off x="9924216" y="1047750"/>
            <a:ext cx="7344605" cy="8380388"/>
          </a:xfrm>
          <a:prstGeom prst="rect">
            <a:avLst/>
          </a:prstGeom>
        </p:spPr>
      </p:pic>
      <p:sp>
        <p:nvSpPr>
          <p:cNvPr id="18" name="TextBox 17">
            <a:extLst>
              <a:ext uri="{FF2B5EF4-FFF2-40B4-BE49-F238E27FC236}">
                <a16:creationId xmlns:a16="http://schemas.microsoft.com/office/drawing/2014/main" id="{B60832F3-445B-40A2-94F3-57B5D39F5658}"/>
              </a:ext>
            </a:extLst>
          </p:cNvPr>
          <p:cNvSpPr txBox="1"/>
          <p:nvPr/>
        </p:nvSpPr>
        <p:spPr>
          <a:xfrm>
            <a:off x="10338938" y="9791701"/>
            <a:ext cx="6806062" cy="369332"/>
          </a:xfrm>
          <a:prstGeom prst="rect">
            <a:avLst/>
          </a:prstGeom>
          <a:noFill/>
        </p:spPr>
        <p:txBody>
          <a:bodyPr wrap="square" rtlCol="0">
            <a:spAutoFit/>
          </a:bodyPr>
          <a:lstStyle/>
          <a:p>
            <a:pPr algn="ctr"/>
            <a:r>
              <a:rPr lang="en-US" b="1" dirty="0"/>
              <a:t>*Note: Only a portion of the table is shown.</a:t>
            </a:r>
            <a:endParaRPr lang="en-IN" b="1" dirty="0"/>
          </a:p>
        </p:txBody>
      </p:sp>
    </p:spTree>
    <p:extLst>
      <p:ext uri="{BB962C8B-B14F-4D97-AF65-F5344CB8AC3E}">
        <p14:creationId xmlns:p14="http://schemas.microsoft.com/office/powerpoint/2010/main" val="259073738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347291"/>
            <a:ext cx="7129449" cy="2462213"/>
          </a:xfrm>
          <a:prstGeom prst="rect">
            <a:avLst/>
          </a:prstGeom>
        </p:spPr>
        <p:txBody>
          <a:bodyPr wrap="square" lIns="0" tIns="0" rIns="0" bIns="0" rtlCol="0" anchor="t">
            <a:spAutoFit/>
          </a:bodyPr>
          <a:lstStyle/>
          <a:p>
            <a:pPr algn="l">
              <a:lnSpc>
                <a:spcPts val="9600"/>
              </a:lnSpc>
            </a:pPr>
            <a:r>
              <a:rPr lang="en-US" sz="8000" spc="-320" dirty="0">
                <a:solidFill>
                  <a:srgbClr val="000000"/>
                </a:solidFill>
                <a:latin typeface="Russo One"/>
                <a:ea typeface="Russo One"/>
                <a:cs typeface="Russo One"/>
                <a:sym typeface="Russo One"/>
              </a:rPr>
              <a:t>Regional</a:t>
            </a:r>
          </a:p>
          <a:p>
            <a:pPr algn="l">
              <a:lnSpc>
                <a:spcPts val="9600"/>
              </a:lnSpc>
            </a:pPr>
            <a:r>
              <a:rPr lang="en-US" sz="8000" spc="-320" dirty="0">
                <a:solidFill>
                  <a:srgbClr val="000000"/>
                </a:solidFill>
                <a:latin typeface="Russo One"/>
                <a:ea typeface="Russo One"/>
                <a:cs typeface="Russo One"/>
                <a:sym typeface="Russo One"/>
              </a:rPr>
              <a:t>Metrics</a:t>
            </a:r>
          </a:p>
        </p:txBody>
      </p:sp>
      <p:grpSp>
        <p:nvGrpSpPr>
          <p:cNvPr id="3" name="Group 3"/>
          <p:cNvGrpSpPr/>
          <p:nvPr/>
        </p:nvGrpSpPr>
        <p:grpSpPr>
          <a:xfrm>
            <a:off x="0" y="3070047"/>
            <a:ext cx="9153525" cy="1230228"/>
            <a:chOff x="0" y="0"/>
            <a:chExt cx="12204700" cy="1496359"/>
          </a:xfrm>
        </p:grpSpPr>
        <p:sp>
          <p:nvSpPr>
            <p:cNvPr id="4" name="AutoShape 4"/>
            <p:cNvSpPr/>
            <p:nvPr/>
          </p:nvSpPr>
          <p:spPr>
            <a:xfrm>
              <a:off x="0" y="0"/>
              <a:ext cx="12204700" cy="1496359"/>
            </a:xfrm>
            <a:prstGeom prst="rect">
              <a:avLst/>
            </a:prstGeom>
            <a:solidFill>
              <a:srgbClr val="000000"/>
            </a:solidFill>
          </p:spPr>
          <p:txBody>
            <a:bodyPr/>
            <a:lstStyle/>
            <a:p>
              <a:r>
                <a:rPr lang="en-US" dirty="0"/>
                <a:t>Customer Lifetime Value (CLV):-- Sum of the total order values per customer (top 5)</a:t>
              </a:r>
              <a:endParaRPr lang="en-IN" dirty="0"/>
            </a:p>
          </p:txBody>
        </p:sp>
        <p:sp>
          <p:nvSpPr>
            <p:cNvPr id="5" name="TextBox 5"/>
            <p:cNvSpPr txBox="1"/>
            <p:nvPr/>
          </p:nvSpPr>
          <p:spPr>
            <a:xfrm>
              <a:off x="2189984" y="376704"/>
              <a:ext cx="8421467" cy="685145"/>
            </a:xfrm>
            <a:prstGeom prst="rect">
              <a:avLst/>
            </a:prstGeom>
          </p:spPr>
          <p:txBody>
            <a:bodyPr lIns="0" tIns="0" rIns="0" bIns="0" rtlCol="0" anchor="t">
              <a:spAutoFit/>
            </a:bodyPr>
            <a:lstStyle/>
            <a:p>
              <a:pPr algn="l">
                <a:lnSpc>
                  <a:spcPts val="4200"/>
                </a:lnSpc>
              </a:pPr>
              <a:endParaRPr lang="en-US" sz="3000" dirty="0">
                <a:solidFill>
                  <a:srgbClr val="FFFFFF"/>
                </a:solidFill>
                <a:latin typeface="DM Sans"/>
                <a:ea typeface="DM Sans"/>
                <a:cs typeface="DM Sans"/>
                <a:sym typeface="DM Sans"/>
              </a:endParaRPr>
            </a:p>
          </p:txBody>
        </p:sp>
        <p:sp>
          <p:nvSpPr>
            <p:cNvPr id="6" name="Freeform 6"/>
            <p:cNvSpPr/>
            <p:nvPr/>
          </p:nvSpPr>
          <p:spPr>
            <a:xfrm>
              <a:off x="1371600" y="375520"/>
              <a:ext cx="585413" cy="745318"/>
            </a:xfrm>
            <a:custGeom>
              <a:avLst/>
              <a:gdLst/>
              <a:ahLst/>
              <a:cxnLst/>
              <a:rect l="l" t="t" r="r" b="b"/>
              <a:pathLst>
                <a:path w="585413" h="745318">
                  <a:moveTo>
                    <a:pt x="0" y="0"/>
                  </a:moveTo>
                  <a:lnTo>
                    <a:pt x="585413" y="0"/>
                  </a:lnTo>
                  <a:lnTo>
                    <a:pt x="585413" y="745318"/>
                  </a:lnTo>
                  <a:lnTo>
                    <a:pt x="0" y="74531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sp>
        <p:nvSpPr>
          <p:cNvPr id="11" name="AutoShape 11"/>
          <p:cNvSpPr/>
          <p:nvPr/>
        </p:nvSpPr>
        <p:spPr>
          <a:xfrm rot="-5400000">
            <a:off x="4005262" y="5138738"/>
            <a:ext cx="10287000" cy="0"/>
          </a:xfrm>
          <a:prstGeom prst="line">
            <a:avLst/>
          </a:prstGeom>
          <a:ln w="9525" cap="rnd">
            <a:solidFill>
              <a:srgbClr val="000000"/>
            </a:solidFill>
            <a:prstDash val="solid"/>
            <a:headEnd type="none" w="sm" len="sm"/>
            <a:tailEnd type="none" w="sm" len="sm"/>
          </a:ln>
        </p:spPr>
      </p:sp>
      <p:sp>
        <p:nvSpPr>
          <p:cNvPr id="12" name="AutoShape 12"/>
          <p:cNvSpPr/>
          <p:nvPr/>
        </p:nvSpPr>
        <p:spPr>
          <a:xfrm>
            <a:off x="9153525" y="1028700"/>
            <a:ext cx="9684388" cy="0"/>
          </a:xfrm>
          <a:prstGeom prst="line">
            <a:avLst/>
          </a:prstGeom>
          <a:ln w="9525" cap="rnd">
            <a:solidFill>
              <a:srgbClr val="000000"/>
            </a:solidFill>
            <a:prstDash val="solid"/>
            <a:headEnd type="none" w="sm" len="sm"/>
            <a:tailEnd type="none" w="sm" len="sm"/>
          </a:ln>
        </p:spPr>
      </p:sp>
      <p:sp>
        <p:nvSpPr>
          <p:cNvPr id="13" name="Freeform 13"/>
          <p:cNvSpPr/>
          <p:nvPr/>
        </p:nvSpPr>
        <p:spPr>
          <a:xfrm rot="-5400000">
            <a:off x="17422835" y="347950"/>
            <a:ext cx="362710" cy="361391"/>
          </a:xfrm>
          <a:custGeom>
            <a:avLst/>
            <a:gdLst/>
            <a:ahLst/>
            <a:cxnLst/>
            <a:rect l="l" t="t" r="r" b="b"/>
            <a:pathLst>
              <a:path w="362710" h="361391">
                <a:moveTo>
                  <a:pt x="0" y="0"/>
                </a:moveTo>
                <a:lnTo>
                  <a:pt x="362709" y="0"/>
                </a:lnTo>
                <a:lnTo>
                  <a:pt x="362709" y="361390"/>
                </a:lnTo>
                <a:lnTo>
                  <a:pt x="0" y="36139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4" name="TextBox 14"/>
          <p:cNvSpPr txBox="1"/>
          <p:nvPr/>
        </p:nvSpPr>
        <p:spPr>
          <a:xfrm>
            <a:off x="9689984" y="356243"/>
            <a:ext cx="3139207" cy="306705"/>
          </a:xfrm>
          <a:prstGeom prst="rect">
            <a:avLst/>
          </a:prstGeom>
        </p:spPr>
        <p:txBody>
          <a:bodyPr lIns="0" tIns="0" rIns="0" bIns="0" rtlCol="0" anchor="t">
            <a:spAutoFit/>
          </a:bodyPr>
          <a:lstStyle/>
          <a:p>
            <a:pPr algn="l">
              <a:lnSpc>
                <a:spcPts val="2520"/>
              </a:lnSpc>
            </a:pPr>
            <a:r>
              <a:rPr lang="en-US" sz="1800" dirty="0">
                <a:solidFill>
                  <a:srgbClr val="000000"/>
                </a:solidFill>
                <a:latin typeface="DM Sans"/>
                <a:ea typeface="DM Sans"/>
                <a:cs typeface="DM Sans"/>
                <a:sym typeface="DM Sans"/>
              </a:rPr>
              <a:t>Result:</a:t>
            </a:r>
          </a:p>
        </p:txBody>
      </p:sp>
      <p:sp>
        <p:nvSpPr>
          <p:cNvPr id="16" name="TextBox 15">
            <a:extLst>
              <a:ext uri="{FF2B5EF4-FFF2-40B4-BE49-F238E27FC236}">
                <a16:creationId xmlns:a16="http://schemas.microsoft.com/office/drawing/2014/main" id="{5F1A5D56-64A8-484E-9090-66FEBFC0B18C}"/>
              </a:ext>
            </a:extLst>
          </p:cNvPr>
          <p:cNvSpPr txBox="1"/>
          <p:nvPr/>
        </p:nvSpPr>
        <p:spPr>
          <a:xfrm>
            <a:off x="1943038" y="3338232"/>
            <a:ext cx="5715000" cy="461665"/>
          </a:xfrm>
          <a:prstGeom prst="rect">
            <a:avLst/>
          </a:prstGeom>
          <a:noFill/>
        </p:spPr>
        <p:txBody>
          <a:bodyPr wrap="square">
            <a:spAutoFit/>
          </a:bodyPr>
          <a:lstStyle/>
          <a:p>
            <a:r>
              <a:rPr lang="en-US" sz="2400" b="1" dirty="0">
                <a:solidFill>
                  <a:schemeClr val="bg1"/>
                </a:solidFill>
              </a:rPr>
              <a:t> Seller Concentration by Region</a:t>
            </a:r>
            <a:endParaRPr lang="en-IN" sz="2400" b="1" dirty="0">
              <a:solidFill>
                <a:schemeClr val="bg1"/>
              </a:solidFill>
            </a:endParaRPr>
          </a:p>
        </p:txBody>
      </p:sp>
      <p:sp>
        <p:nvSpPr>
          <p:cNvPr id="17" name="TextBox 16">
            <a:extLst>
              <a:ext uri="{FF2B5EF4-FFF2-40B4-BE49-F238E27FC236}">
                <a16:creationId xmlns:a16="http://schemas.microsoft.com/office/drawing/2014/main" id="{23460EC0-6922-43F7-995D-FFC000FF18F8}"/>
              </a:ext>
            </a:extLst>
          </p:cNvPr>
          <p:cNvSpPr txBox="1"/>
          <p:nvPr/>
        </p:nvSpPr>
        <p:spPr>
          <a:xfrm>
            <a:off x="838200" y="4762500"/>
            <a:ext cx="7595292" cy="830997"/>
          </a:xfrm>
          <a:prstGeom prst="rect">
            <a:avLst/>
          </a:prstGeom>
          <a:noFill/>
        </p:spPr>
        <p:txBody>
          <a:bodyPr wrap="square" rtlCol="0">
            <a:spAutoFit/>
          </a:bodyPr>
          <a:lstStyle/>
          <a:p>
            <a:pPr algn="ctr"/>
            <a:r>
              <a:rPr lang="en-US" sz="2400" b="1" dirty="0"/>
              <a:t>This query calculates the number of sellers in each city and state</a:t>
            </a:r>
            <a:endParaRPr lang="en-IN" sz="2400" b="1" u="sng" dirty="0"/>
          </a:p>
        </p:txBody>
      </p:sp>
      <p:sp>
        <p:nvSpPr>
          <p:cNvPr id="19" name="TextBox 18">
            <a:extLst>
              <a:ext uri="{FF2B5EF4-FFF2-40B4-BE49-F238E27FC236}">
                <a16:creationId xmlns:a16="http://schemas.microsoft.com/office/drawing/2014/main" id="{832FC12F-74F1-4E79-B279-4D3E63AC8E99}"/>
              </a:ext>
            </a:extLst>
          </p:cNvPr>
          <p:cNvSpPr txBox="1"/>
          <p:nvPr/>
        </p:nvSpPr>
        <p:spPr>
          <a:xfrm>
            <a:off x="708133" y="5917829"/>
            <a:ext cx="7845541" cy="4154984"/>
          </a:xfrm>
          <a:prstGeom prst="rect">
            <a:avLst/>
          </a:prstGeom>
          <a:noFill/>
          <a:ln>
            <a:solidFill>
              <a:schemeClr val="tx2">
                <a:lumMod val="50000"/>
              </a:schemeClr>
            </a:solidFill>
          </a:ln>
        </p:spPr>
        <p:txBody>
          <a:bodyPr wrap="square" rtlCol="0">
            <a:spAutoFit/>
          </a:bodyPr>
          <a:lstStyle/>
          <a:p>
            <a:r>
              <a:rPr lang="en-US" sz="2400" dirty="0"/>
              <a:t>SELECT </a:t>
            </a:r>
          </a:p>
          <a:p>
            <a:r>
              <a:rPr lang="en-US" sz="2400" dirty="0"/>
              <a:t>    </a:t>
            </a:r>
            <a:r>
              <a:rPr lang="en-US" sz="2400" dirty="0" err="1"/>
              <a:t>seller_city</a:t>
            </a:r>
            <a:r>
              <a:rPr lang="en-US" sz="2400" dirty="0"/>
              <a:t>, </a:t>
            </a:r>
          </a:p>
          <a:p>
            <a:r>
              <a:rPr lang="en-US" sz="2400" dirty="0"/>
              <a:t>    </a:t>
            </a:r>
            <a:r>
              <a:rPr lang="en-US" sz="2400" dirty="0" err="1"/>
              <a:t>seller_state</a:t>
            </a:r>
            <a:r>
              <a:rPr lang="en-US" sz="2400" dirty="0"/>
              <a:t>,  </a:t>
            </a:r>
          </a:p>
          <a:p>
            <a:r>
              <a:rPr lang="en-US" sz="2400" dirty="0"/>
              <a:t>    COUNT(</a:t>
            </a:r>
            <a:r>
              <a:rPr lang="en-US" sz="2400" dirty="0" err="1"/>
              <a:t>seller_id</a:t>
            </a:r>
            <a:r>
              <a:rPr lang="en-US" sz="2400" dirty="0"/>
              <a:t>) AS </a:t>
            </a:r>
            <a:r>
              <a:rPr lang="en-US" sz="2400" dirty="0" err="1"/>
              <a:t>seller_count</a:t>
            </a:r>
            <a:endParaRPr lang="en-US" sz="2400" dirty="0"/>
          </a:p>
          <a:p>
            <a:r>
              <a:rPr lang="en-US" sz="2400" dirty="0"/>
              <a:t>FROM </a:t>
            </a:r>
          </a:p>
          <a:p>
            <a:r>
              <a:rPr lang="en-US" sz="2400" dirty="0"/>
              <a:t>    sellers</a:t>
            </a:r>
          </a:p>
          <a:p>
            <a:r>
              <a:rPr lang="en-US" sz="2400" dirty="0"/>
              <a:t>WHERE </a:t>
            </a:r>
            <a:r>
              <a:rPr lang="en-US" sz="2400" dirty="0" err="1"/>
              <a:t>seller_state</a:t>
            </a:r>
            <a:r>
              <a:rPr lang="en-US" sz="2400" dirty="0"/>
              <a:t> &lt;&gt; 'NA'</a:t>
            </a:r>
          </a:p>
          <a:p>
            <a:r>
              <a:rPr lang="en-US" sz="2400" dirty="0"/>
              <a:t>GROUP BY </a:t>
            </a:r>
          </a:p>
          <a:p>
            <a:r>
              <a:rPr lang="en-US" sz="2400" dirty="0"/>
              <a:t>    </a:t>
            </a:r>
            <a:r>
              <a:rPr lang="en-US" sz="2400" dirty="0" err="1"/>
              <a:t>seller_city</a:t>
            </a:r>
            <a:r>
              <a:rPr lang="en-US" sz="2400" dirty="0"/>
              <a:t>, </a:t>
            </a:r>
            <a:r>
              <a:rPr lang="en-US" sz="2400" dirty="0" err="1"/>
              <a:t>seller_state</a:t>
            </a:r>
            <a:endParaRPr lang="en-US" sz="2400" dirty="0"/>
          </a:p>
          <a:p>
            <a:r>
              <a:rPr lang="en-US" sz="2400" dirty="0"/>
              <a:t>ORDER BY </a:t>
            </a:r>
          </a:p>
          <a:p>
            <a:r>
              <a:rPr lang="en-US" sz="2400" dirty="0"/>
              <a:t>    </a:t>
            </a:r>
            <a:r>
              <a:rPr lang="en-US" sz="2400" dirty="0" err="1"/>
              <a:t>seller_count</a:t>
            </a:r>
            <a:r>
              <a:rPr lang="en-US" sz="2400" dirty="0"/>
              <a:t> DESC;</a:t>
            </a:r>
          </a:p>
        </p:txBody>
      </p:sp>
      <p:sp>
        <p:nvSpPr>
          <p:cNvPr id="18" name="TextBox 17">
            <a:extLst>
              <a:ext uri="{FF2B5EF4-FFF2-40B4-BE49-F238E27FC236}">
                <a16:creationId xmlns:a16="http://schemas.microsoft.com/office/drawing/2014/main" id="{B60832F3-445B-40A2-94F3-57B5D39F5658}"/>
              </a:ext>
            </a:extLst>
          </p:cNvPr>
          <p:cNvSpPr txBox="1"/>
          <p:nvPr/>
        </p:nvSpPr>
        <p:spPr>
          <a:xfrm>
            <a:off x="10338938" y="9791701"/>
            <a:ext cx="6806062" cy="369332"/>
          </a:xfrm>
          <a:prstGeom prst="rect">
            <a:avLst/>
          </a:prstGeom>
          <a:noFill/>
        </p:spPr>
        <p:txBody>
          <a:bodyPr wrap="square" rtlCol="0">
            <a:spAutoFit/>
          </a:bodyPr>
          <a:lstStyle/>
          <a:p>
            <a:pPr algn="ctr"/>
            <a:r>
              <a:rPr lang="en-US" b="1" dirty="0"/>
              <a:t>*Note: Only a portion of the table is shown.</a:t>
            </a:r>
            <a:endParaRPr lang="en-IN" b="1" dirty="0"/>
          </a:p>
        </p:txBody>
      </p:sp>
      <p:pic>
        <p:nvPicPr>
          <p:cNvPr id="9" name="Picture 8">
            <a:extLst>
              <a:ext uri="{FF2B5EF4-FFF2-40B4-BE49-F238E27FC236}">
                <a16:creationId xmlns:a16="http://schemas.microsoft.com/office/drawing/2014/main" id="{80692ECB-A1A0-4CFE-8613-157CB2B1AC80}"/>
              </a:ext>
            </a:extLst>
          </p:cNvPr>
          <p:cNvPicPr>
            <a:picLocks noChangeAspect="1"/>
          </p:cNvPicPr>
          <p:nvPr/>
        </p:nvPicPr>
        <p:blipFill rotWithShape="1">
          <a:blip r:embed="rId6"/>
          <a:srcRect l="19583" t="32450" r="45000" b="8519"/>
          <a:stretch/>
        </p:blipFill>
        <p:spPr>
          <a:xfrm>
            <a:off x="9864033" y="1724413"/>
            <a:ext cx="7543861" cy="7072696"/>
          </a:xfrm>
          <a:prstGeom prst="rect">
            <a:avLst/>
          </a:prstGeom>
        </p:spPr>
      </p:pic>
    </p:spTree>
    <p:extLst>
      <p:ext uri="{BB962C8B-B14F-4D97-AF65-F5344CB8AC3E}">
        <p14:creationId xmlns:p14="http://schemas.microsoft.com/office/powerpoint/2010/main" val="348463464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347291"/>
            <a:ext cx="7129449" cy="2462213"/>
          </a:xfrm>
          <a:prstGeom prst="rect">
            <a:avLst/>
          </a:prstGeom>
        </p:spPr>
        <p:txBody>
          <a:bodyPr wrap="square" lIns="0" tIns="0" rIns="0" bIns="0" rtlCol="0" anchor="t">
            <a:spAutoFit/>
          </a:bodyPr>
          <a:lstStyle/>
          <a:p>
            <a:pPr algn="l">
              <a:lnSpc>
                <a:spcPts val="9600"/>
              </a:lnSpc>
            </a:pPr>
            <a:r>
              <a:rPr lang="en-US" sz="8000" spc="-320" dirty="0">
                <a:solidFill>
                  <a:srgbClr val="000000"/>
                </a:solidFill>
                <a:latin typeface="Russo One"/>
                <a:ea typeface="Russo One"/>
                <a:cs typeface="Russo One"/>
                <a:sym typeface="Russo One"/>
              </a:rPr>
              <a:t>Regional</a:t>
            </a:r>
          </a:p>
          <a:p>
            <a:pPr algn="l">
              <a:lnSpc>
                <a:spcPts val="9600"/>
              </a:lnSpc>
            </a:pPr>
            <a:r>
              <a:rPr lang="en-US" sz="8000" spc="-320" dirty="0">
                <a:solidFill>
                  <a:srgbClr val="000000"/>
                </a:solidFill>
                <a:latin typeface="Russo One"/>
                <a:ea typeface="Russo One"/>
                <a:cs typeface="Russo One"/>
                <a:sym typeface="Russo One"/>
              </a:rPr>
              <a:t>Metrics</a:t>
            </a:r>
          </a:p>
        </p:txBody>
      </p:sp>
      <p:grpSp>
        <p:nvGrpSpPr>
          <p:cNvPr id="3" name="Group 3"/>
          <p:cNvGrpSpPr/>
          <p:nvPr/>
        </p:nvGrpSpPr>
        <p:grpSpPr>
          <a:xfrm>
            <a:off x="0" y="3070047"/>
            <a:ext cx="9153525" cy="1230228"/>
            <a:chOff x="0" y="0"/>
            <a:chExt cx="12204700" cy="1496359"/>
          </a:xfrm>
        </p:grpSpPr>
        <p:sp>
          <p:nvSpPr>
            <p:cNvPr id="4" name="AutoShape 4"/>
            <p:cNvSpPr/>
            <p:nvPr/>
          </p:nvSpPr>
          <p:spPr>
            <a:xfrm>
              <a:off x="0" y="0"/>
              <a:ext cx="12204700" cy="1496359"/>
            </a:xfrm>
            <a:prstGeom prst="rect">
              <a:avLst/>
            </a:prstGeom>
            <a:solidFill>
              <a:srgbClr val="000000"/>
            </a:solidFill>
          </p:spPr>
          <p:txBody>
            <a:bodyPr/>
            <a:lstStyle/>
            <a:p>
              <a:r>
                <a:rPr lang="en-US" dirty="0"/>
                <a:t>Customer Lifetime Value (CLV):-- Sum of the total order values per customer (top 5)</a:t>
              </a:r>
              <a:endParaRPr lang="en-IN" dirty="0"/>
            </a:p>
          </p:txBody>
        </p:sp>
        <p:sp>
          <p:nvSpPr>
            <p:cNvPr id="5" name="TextBox 5"/>
            <p:cNvSpPr txBox="1"/>
            <p:nvPr/>
          </p:nvSpPr>
          <p:spPr>
            <a:xfrm>
              <a:off x="2189984" y="376704"/>
              <a:ext cx="8421467" cy="685145"/>
            </a:xfrm>
            <a:prstGeom prst="rect">
              <a:avLst/>
            </a:prstGeom>
          </p:spPr>
          <p:txBody>
            <a:bodyPr lIns="0" tIns="0" rIns="0" bIns="0" rtlCol="0" anchor="t">
              <a:spAutoFit/>
            </a:bodyPr>
            <a:lstStyle/>
            <a:p>
              <a:pPr algn="l">
                <a:lnSpc>
                  <a:spcPts val="4200"/>
                </a:lnSpc>
              </a:pPr>
              <a:endParaRPr lang="en-US" sz="3000" dirty="0">
                <a:solidFill>
                  <a:srgbClr val="FFFFFF"/>
                </a:solidFill>
                <a:latin typeface="DM Sans"/>
                <a:ea typeface="DM Sans"/>
                <a:cs typeface="DM Sans"/>
                <a:sym typeface="DM Sans"/>
              </a:endParaRPr>
            </a:p>
          </p:txBody>
        </p:sp>
        <p:sp>
          <p:nvSpPr>
            <p:cNvPr id="6" name="Freeform 6"/>
            <p:cNvSpPr/>
            <p:nvPr/>
          </p:nvSpPr>
          <p:spPr>
            <a:xfrm>
              <a:off x="1371600" y="375520"/>
              <a:ext cx="585413" cy="745318"/>
            </a:xfrm>
            <a:custGeom>
              <a:avLst/>
              <a:gdLst/>
              <a:ahLst/>
              <a:cxnLst/>
              <a:rect l="l" t="t" r="r" b="b"/>
              <a:pathLst>
                <a:path w="585413" h="745318">
                  <a:moveTo>
                    <a:pt x="0" y="0"/>
                  </a:moveTo>
                  <a:lnTo>
                    <a:pt x="585413" y="0"/>
                  </a:lnTo>
                  <a:lnTo>
                    <a:pt x="585413" y="745318"/>
                  </a:lnTo>
                  <a:lnTo>
                    <a:pt x="0" y="74531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sp>
        <p:nvSpPr>
          <p:cNvPr id="11" name="AutoShape 11"/>
          <p:cNvSpPr/>
          <p:nvPr/>
        </p:nvSpPr>
        <p:spPr>
          <a:xfrm rot="-5400000">
            <a:off x="4005262" y="5138738"/>
            <a:ext cx="10287000" cy="0"/>
          </a:xfrm>
          <a:prstGeom prst="line">
            <a:avLst/>
          </a:prstGeom>
          <a:ln w="9525" cap="rnd">
            <a:solidFill>
              <a:srgbClr val="000000"/>
            </a:solidFill>
            <a:prstDash val="solid"/>
            <a:headEnd type="none" w="sm" len="sm"/>
            <a:tailEnd type="none" w="sm" len="sm"/>
          </a:ln>
        </p:spPr>
      </p:sp>
      <p:sp>
        <p:nvSpPr>
          <p:cNvPr id="12" name="AutoShape 12"/>
          <p:cNvSpPr/>
          <p:nvPr/>
        </p:nvSpPr>
        <p:spPr>
          <a:xfrm>
            <a:off x="9153525" y="1028700"/>
            <a:ext cx="9684388" cy="0"/>
          </a:xfrm>
          <a:prstGeom prst="line">
            <a:avLst/>
          </a:prstGeom>
          <a:ln w="9525" cap="rnd">
            <a:solidFill>
              <a:srgbClr val="000000"/>
            </a:solidFill>
            <a:prstDash val="solid"/>
            <a:headEnd type="none" w="sm" len="sm"/>
            <a:tailEnd type="none" w="sm" len="sm"/>
          </a:ln>
        </p:spPr>
      </p:sp>
      <p:sp>
        <p:nvSpPr>
          <p:cNvPr id="13" name="Freeform 13"/>
          <p:cNvSpPr/>
          <p:nvPr/>
        </p:nvSpPr>
        <p:spPr>
          <a:xfrm rot="-5400000">
            <a:off x="17422835" y="347950"/>
            <a:ext cx="362710" cy="361391"/>
          </a:xfrm>
          <a:custGeom>
            <a:avLst/>
            <a:gdLst/>
            <a:ahLst/>
            <a:cxnLst/>
            <a:rect l="l" t="t" r="r" b="b"/>
            <a:pathLst>
              <a:path w="362710" h="361391">
                <a:moveTo>
                  <a:pt x="0" y="0"/>
                </a:moveTo>
                <a:lnTo>
                  <a:pt x="362709" y="0"/>
                </a:lnTo>
                <a:lnTo>
                  <a:pt x="362709" y="361390"/>
                </a:lnTo>
                <a:lnTo>
                  <a:pt x="0" y="36139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4" name="TextBox 14"/>
          <p:cNvSpPr txBox="1"/>
          <p:nvPr/>
        </p:nvSpPr>
        <p:spPr>
          <a:xfrm>
            <a:off x="9689984" y="356243"/>
            <a:ext cx="3139207" cy="306705"/>
          </a:xfrm>
          <a:prstGeom prst="rect">
            <a:avLst/>
          </a:prstGeom>
        </p:spPr>
        <p:txBody>
          <a:bodyPr lIns="0" tIns="0" rIns="0" bIns="0" rtlCol="0" anchor="t">
            <a:spAutoFit/>
          </a:bodyPr>
          <a:lstStyle/>
          <a:p>
            <a:pPr algn="l">
              <a:lnSpc>
                <a:spcPts val="2520"/>
              </a:lnSpc>
            </a:pPr>
            <a:r>
              <a:rPr lang="en-US" sz="1800" dirty="0">
                <a:solidFill>
                  <a:srgbClr val="000000"/>
                </a:solidFill>
                <a:latin typeface="DM Sans"/>
                <a:ea typeface="DM Sans"/>
                <a:cs typeface="DM Sans"/>
                <a:sym typeface="DM Sans"/>
              </a:rPr>
              <a:t>Result:</a:t>
            </a:r>
          </a:p>
        </p:txBody>
      </p:sp>
      <p:sp>
        <p:nvSpPr>
          <p:cNvPr id="16" name="TextBox 15">
            <a:extLst>
              <a:ext uri="{FF2B5EF4-FFF2-40B4-BE49-F238E27FC236}">
                <a16:creationId xmlns:a16="http://schemas.microsoft.com/office/drawing/2014/main" id="{5F1A5D56-64A8-484E-9090-66FEBFC0B18C}"/>
              </a:ext>
            </a:extLst>
          </p:cNvPr>
          <p:cNvSpPr txBox="1"/>
          <p:nvPr/>
        </p:nvSpPr>
        <p:spPr>
          <a:xfrm>
            <a:off x="1943038" y="3338232"/>
            <a:ext cx="5715000" cy="461665"/>
          </a:xfrm>
          <a:prstGeom prst="rect">
            <a:avLst/>
          </a:prstGeom>
          <a:noFill/>
        </p:spPr>
        <p:txBody>
          <a:bodyPr wrap="square">
            <a:spAutoFit/>
          </a:bodyPr>
          <a:lstStyle/>
          <a:p>
            <a:r>
              <a:rPr lang="en-US" sz="2400" b="1" dirty="0">
                <a:solidFill>
                  <a:schemeClr val="bg1"/>
                </a:solidFill>
              </a:rPr>
              <a:t> Customer Concentration by Region</a:t>
            </a:r>
            <a:endParaRPr lang="en-IN" sz="2400" b="1" dirty="0">
              <a:solidFill>
                <a:schemeClr val="bg1"/>
              </a:solidFill>
            </a:endParaRPr>
          </a:p>
        </p:txBody>
      </p:sp>
      <p:sp>
        <p:nvSpPr>
          <p:cNvPr id="17" name="TextBox 16">
            <a:extLst>
              <a:ext uri="{FF2B5EF4-FFF2-40B4-BE49-F238E27FC236}">
                <a16:creationId xmlns:a16="http://schemas.microsoft.com/office/drawing/2014/main" id="{23460EC0-6922-43F7-995D-FFC000FF18F8}"/>
              </a:ext>
            </a:extLst>
          </p:cNvPr>
          <p:cNvSpPr txBox="1"/>
          <p:nvPr/>
        </p:nvSpPr>
        <p:spPr>
          <a:xfrm>
            <a:off x="838200" y="4762500"/>
            <a:ext cx="7595292" cy="830997"/>
          </a:xfrm>
          <a:prstGeom prst="rect">
            <a:avLst/>
          </a:prstGeom>
          <a:noFill/>
        </p:spPr>
        <p:txBody>
          <a:bodyPr wrap="square" rtlCol="0">
            <a:spAutoFit/>
          </a:bodyPr>
          <a:lstStyle/>
          <a:p>
            <a:pPr algn="ctr"/>
            <a:r>
              <a:rPr lang="en-US" sz="2400" b="1" dirty="0"/>
              <a:t>This query calculates the number of customers in each city and state</a:t>
            </a:r>
            <a:endParaRPr lang="en-IN" sz="2400" b="1" u="sng" dirty="0"/>
          </a:p>
        </p:txBody>
      </p:sp>
      <p:sp>
        <p:nvSpPr>
          <p:cNvPr id="19" name="TextBox 18">
            <a:extLst>
              <a:ext uri="{FF2B5EF4-FFF2-40B4-BE49-F238E27FC236}">
                <a16:creationId xmlns:a16="http://schemas.microsoft.com/office/drawing/2014/main" id="{832FC12F-74F1-4E79-B279-4D3E63AC8E99}"/>
              </a:ext>
            </a:extLst>
          </p:cNvPr>
          <p:cNvSpPr txBox="1"/>
          <p:nvPr/>
        </p:nvSpPr>
        <p:spPr>
          <a:xfrm>
            <a:off x="708133" y="5917829"/>
            <a:ext cx="7845541" cy="3046988"/>
          </a:xfrm>
          <a:prstGeom prst="rect">
            <a:avLst/>
          </a:prstGeom>
          <a:noFill/>
          <a:ln>
            <a:solidFill>
              <a:schemeClr val="tx2">
                <a:lumMod val="50000"/>
              </a:schemeClr>
            </a:solidFill>
          </a:ln>
        </p:spPr>
        <p:txBody>
          <a:bodyPr wrap="square" rtlCol="0">
            <a:spAutoFit/>
          </a:bodyPr>
          <a:lstStyle/>
          <a:p>
            <a:r>
              <a:rPr lang="en-US" sz="2400" dirty="0"/>
              <a:t>SELECT     </a:t>
            </a:r>
          </a:p>
          <a:p>
            <a:r>
              <a:rPr lang="en-US" sz="2400" dirty="0" err="1"/>
              <a:t>customer_city</a:t>
            </a:r>
            <a:r>
              <a:rPr lang="en-US" sz="2400" dirty="0"/>
              <a:t>, </a:t>
            </a:r>
          </a:p>
          <a:p>
            <a:r>
              <a:rPr lang="en-US" sz="2400" dirty="0" err="1"/>
              <a:t>customer_state</a:t>
            </a:r>
            <a:r>
              <a:rPr lang="en-US" sz="2400" dirty="0"/>
              <a:t>,</a:t>
            </a:r>
          </a:p>
          <a:p>
            <a:r>
              <a:rPr lang="en-US" sz="2400" dirty="0"/>
              <a:t>COUNT( </a:t>
            </a:r>
            <a:r>
              <a:rPr lang="en-US" sz="2400" dirty="0" err="1"/>
              <a:t>customer_id</a:t>
            </a:r>
            <a:r>
              <a:rPr lang="en-US" sz="2400" dirty="0"/>
              <a:t>) AS  </a:t>
            </a:r>
            <a:r>
              <a:rPr lang="en-US" sz="2400" dirty="0" err="1"/>
              <a:t>customer_count</a:t>
            </a:r>
            <a:endParaRPr lang="en-US" sz="2400" dirty="0"/>
          </a:p>
          <a:p>
            <a:r>
              <a:rPr lang="en-US" sz="2400" dirty="0"/>
              <a:t>FROM customers</a:t>
            </a:r>
          </a:p>
          <a:p>
            <a:r>
              <a:rPr lang="en-US" sz="2400" dirty="0"/>
              <a:t>WHERE  </a:t>
            </a:r>
            <a:r>
              <a:rPr lang="en-US" sz="2400" dirty="0" err="1"/>
              <a:t>customer_state</a:t>
            </a:r>
            <a:r>
              <a:rPr lang="en-US" sz="2400" dirty="0"/>
              <a:t> &lt;&gt; 'NA’</a:t>
            </a:r>
          </a:p>
          <a:p>
            <a:r>
              <a:rPr lang="en-US" sz="2400" dirty="0"/>
              <a:t>GROUP BY </a:t>
            </a:r>
            <a:r>
              <a:rPr lang="en-US" sz="2400" dirty="0" err="1"/>
              <a:t>customer_city</a:t>
            </a:r>
            <a:r>
              <a:rPr lang="en-US" sz="2400" dirty="0"/>
              <a:t>,  </a:t>
            </a:r>
            <a:r>
              <a:rPr lang="en-US" sz="2400" dirty="0" err="1"/>
              <a:t>customer_state</a:t>
            </a:r>
            <a:endParaRPr lang="en-US" sz="2400" dirty="0"/>
          </a:p>
          <a:p>
            <a:r>
              <a:rPr lang="en-US" sz="2400" dirty="0"/>
              <a:t>ORDER BY </a:t>
            </a:r>
            <a:r>
              <a:rPr lang="en-US" sz="2400" dirty="0" err="1"/>
              <a:t>customer_count</a:t>
            </a:r>
            <a:r>
              <a:rPr lang="en-US" sz="2400" dirty="0"/>
              <a:t> DESC;</a:t>
            </a:r>
          </a:p>
        </p:txBody>
      </p:sp>
      <p:sp>
        <p:nvSpPr>
          <p:cNvPr id="18" name="TextBox 17">
            <a:extLst>
              <a:ext uri="{FF2B5EF4-FFF2-40B4-BE49-F238E27FC236}">
                <a16:creationId xmlns:a16="http://schemas.microsoft.com/office/drawing/2014/main" id="{B60832F3-445B-40A2-94F3-57B5D39F5658}"/>
              </a:ext>
            </a:extLst>
          </p:cNvPr>
          <p:cNvSpPr txBox="1"/>
          <p:nvPr/>
        </p:nvSpPr>
        <p:spPr>
          <a:xfrm>
            <a:off x="10338938" y="9791701"/>
            <a:ext cx="6806062" cy="369332"/>
          </a:xfrm>
          <a:prstGeom prst="rect">
            <a:avLst/>
          </a:prstGeom>
          <a:noFill/>
        </p:spPr>
        <p:txBody>
          <a:bodyPr wrap="square" rtlCol="0">
            <a:spAutoFit/>
          </a:bodyPr>
          <a:lstStyle/>
          <a:p>
            <a:pPr algn="ctr"/>
            <a:r>
              <a:rPr lang="en-US" b="1" dirty="0"/>
              <a:t>*Note: Only a portion of the table is shown.</a:t>
            </a:r>
            <a:endParaRPr lang="en-IN" b="1" dirty="0"/>
          </a:p>
        </p:txBody>
      </p:sp>
      <p:pic>
        <p:nvPicPr>
          <p:cNvPr id="8" name="Picture 7">
            <a:extLst>
              <a:ext uri="{FF2B5EF4-FFF2-40B4-BE49-F238E27FC236}">
                <a16:creationId xmlns:a16="http://schemas.microsoft.com/office/drawing/2014/main" id="{D47DACA5-E5A9-447E-930C-B37B134E7DFF}"/>
              </a:ext>
            </a:extLst>
          </p:cNvPr>
          <p:cNvPicPr>
            <a:picLocks noChangeAspect="1"/>
          </p:cNvPicPr>
          <p:nvPr/>
        </p:nvPicPr>
        <p:blipFill rotWithShape="1">
          <a:blip r:embed="rId6"/>
          <a:srcRect l="19583" t="29844" r="47045" b="7777"/>
          <a:stretch/>
        </p:blipFill>
        <p:spPr>
          <a:xfrm>
            <a:off x="9864033" y="1484856"/>
            <a:ext cx="7466689" cy="7850689"/>
          </a:xfrm>
          <a:prstGeom prst="rect">
            <a:avLst/>
          </a:prstGeom>
        </p:spPr>
      </p:pic>
    </p:spTree>
    <p:extLst>
      <p:ext uri="{BB962C8B-B14F-4D97-AF65-F5344CB8AC3E}">
        <p14:creationId xmlns:p14="http://schemas.microsoft.com/office/powerpoint/2010/main" val="26108970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1176321"/>
            <a:ext cx="8340007" cy="2462213"/>
          </a:xfrm>
          <a:prstGeom prst="rect">
            <a:avLst/>
          </a:prstGeom>
        </p:spPr>
        <p:txBody>
          <a:bodyPr lIns="0" tIns="0" rIns="0" bIns="0" rtlCol="0" anchor="t">
            <a:spAutoFit/>
          </a:bodyPr>
          <a:lstStyle/>
          <a:p>
            <a:pPr algn="ctr">
              <a:lnSpc>
                <a:spcPts val="9600"/>
              </a:lnSpc>
            </a:pPr>
            <a:r>
              <a:rPr lang="en-US" sz="8000" spc="-320" dirty="0">
                <a:solidFill>
                  <a:srgbClr val="000000"/>
                </a:solidFill>
                <a:latin typeface="Russo One"/>
                <a:ea typeface="Russo One"/>
                <a:cs typeface="Russo One"/>
                <a:sym typeface="Russo One"/>
              </a:rPr>
              <a:t>Regional</a:t>
            </a:r>
          </a:p>
          <a:p>
            <a:pPr algn="ctr">
              <a:lnSpc>
                <a:spcPts val="9600"/>
              </a:lnSpc>
            </a:pPr>
            <a:r>
              <a:rPr lang="en-US" sz="8000" spc="-320" dirty="0">
                <a:solidFill>
                  <a:srgbClr val="000000"/>
                </a:solidFill>
                <a:latin typeface="Russo One"/>
                <a:ea typeface="Russo One"/>
                <a:cs typeface="Russo One"/>
                <a:sym typeface="Russo One"/>
              </a:rPr>
              <a:t> Insights</a:t>
            </a:r>
          </a:p>
        </p:txBody>
      </p:sp>
      <p:grpSp>
        <p:nvGrpSpPr>
          <p:cNvPr id="5" name="Group 5"/>
          <p:cNvGrpSpPr/>
          <p:nvPr/>
        </p:nvGrpSpPr>
        <p:grpSpPr>
          <a:xfrm>
            <a:off x="11535878" y="813992"/>
            <a:ext cx="5253921" cy="2058938"/>
            <a:chOff x="0" y="-76200"/>
            <a:chExt cx="5770477" cy="2745249"/>
          </a:xfrm>
        </p:grpSpPr>
        <p:sp>
          <p:nvSpPr>
            <p:cNvPr id="6" name="TextBox 6"/>
            <p:cNvSpPr txBox="1"/>
            <p:nvPr/>
          </p:nvSpPr>
          <p:spPr>
            <a:xfrm>
              <a:off x="0" y="888306"/>
              <a:ext cx="5770477" cy="1780743"/>
            </a:xfrm>
            <a:prstGeom prst="rect">
              <a:avLst/>
            </a:prstGeom>
          </p:spPr>
          <p:txBody>
            <a:bodyPr lIns="0" tIns="0" rIns="0" bIns="0" rtlCol="0" anchor="t">
              <a:spAutoFit/>
            </a:bodyPr>
            <a:lstStyle/>
            <a:p>
              <a:pPr algn="l">
                <a:lnSpc>
                  <a:spcPts val="3600"/>
                </a:lnSpc>
              </a:pPr>
              <a:r>
                <a:rPr lang="en-US" b="1" dirty="0">
                  <a:solidFill>
                    <a:srgbClr val="000000"/>
                  </a:solidFill>
                  <a:latin typeface="DM Sans"/>
                  <a:ea typeface="DM Sans"/>
                  <a:cs typeface="DM Sans"/>
                  <a:sym typeface="DM Sans"/>
                  <a:hlinkClick r:id="rId2" tooltip="https://docs.google.com/spreadsheets/d/1DUF2isFWsqVSYhbaACYtbgcLi_YjDqpE3GLQIVgkKQg/edit#gid=69851113"/>
                </a:rPr>
                <a:t>Successfully identified regions which has highest sales. </a:t>
              </a:r>
              <a:r>
                <a:rPr lang="en-US" b="1" dirty="0" err="1">
                  <a:solidFill>
                    <a:srgbClr val="000000"/>
                  </a:solidFill>
                  <a:latin typeface="DM Sans"/>
                  <a:ea typeface="DM Sans"/>
                  <a:cs typeface="DM Sans"/>
                  <a:sym typeface="DM Sans"/>
                  <a:hlinkClick r:id="rId2" tooltip="https://docs.google.com/spreadsheets/d/1DUF2isFWsqVSYhbaACYtbgcLi_YjDqpE3GLQIVgkKQg/edit#gid=69851113"/>
                </a:rPr>
                <a:t>Unsuprisingly</a:t>
              </a:r>
              <a:r>
                <a:rPr lang="en-US" b="1" dirty="0">
                  <a:solidFill>
                    <a:srgbClr val="000000"/>
                  </a:solidFill>
                  <a:latin typeface="DM Sans"/>
                  <a:ea typeface="DM Sans"/>
                  <a:cs typeface="DM Sans"/>
                  <a:sym typeface="DM Sans"/>
                  <a:hlinkClick r:id="rId2" tooltip="https://docs.google.com/spreadsheets/d/1DUF2isFWsqVSYhbaACYtbgcLi_YjDqpE3GLQIVgkKQg/edit#gid=69851113"/>
                </a:rPr>
                <a:t> , Sao Paulo , Rio and Bello Horizonte has the </a:t>
              </a:r>
              <a:r>
                <a:rPr lang="en-US" b="1" dirty="0" err="1">
                  <a:solidFill>
                    <a:srgbClr val="000000"/>
                  </a:solidFill>
                  <a:latin typeface="DM Sans"/>
                  <a:ea typeface="DM Sans"/>
                  <a:cs typeface="DM Sans"/>
                  <a:sym typeface="DM Sans"/>
                  <a:hlinkClick r:id="rId2" tooltip="https://docs.google.com/spreadsheets/d/1DUF2isFWsqVSYhbaACYtbgcLi_YjDqpE3GLQIVgkKQg/edit#gid=69851113"/>
                </a:rPr>
                <a:t>higest</a:t>
              </a:r>
              <a:r>
                <a:rPr lang="en-US" b="1" dirty="0">
                  <a:solidFill>
                    <a:srgbClr val="000000"/>
                  </a:solidFill>
                  <a:latin typeface="DM Sans"/>
                  <a:ea typeface="DM Sans"/>
                  <a:cs typeface="DM Sans"/>
                  <a:sym typeface="DM Sans"/>
                  <a:hlinkClick r:id="rId2" tooltip="https://docs.google.com/spreadsheets/d/1DUF2isFWsqVSYhbaACYtbgcLi_YjDqpE3GLQIVgkKQg/edit#gid=69851113"/>
                </a:rPr>
                <a:t> number of sales.</a:t>
              </a:r>
            </a:p>
          </p:txBody>
        </p:sp>
        <p:sp>
          <p:nvSpPr>
            <p:cNvPr id="7" name="TextBox 7"/>
            <p:cNvSpPr txBox="1"/>
            <p:nvPr/>
          </p:nvSpPr>
          <p:spPr>
            <a:xfrm>
              <a:off x="0" y="-76200"/>
              <a:ext cx="5770477" cy="578877"/>
            </a:xfrm>
            <a:prstGeom prst="rect">
              <a:avLst/>
            </a:prstGeom>
          </p:spPr>
          <p:txBody>
            <a:bodyPr lIns="0" tIns="0" rIns="0" bIns="0" rtlCol="0" anchor="t">
              <a:spAutoFit/>
            </a:bodyPr>
            <a:lstStyle/>
            <a:p>
              <a:pPr algn="l">
                <a:lnSpc>
                  <a:spcPts val="3600"/>
                </a:lnSpc>
              </a:pPr>
              <a:r>
                <a:rPr lang="en-US" sz="2400" b="1" u="sng" dirty="0">
                  <a:solidFill>
                    <a:srgbClr val="FF0000"/>
                  </a:solidFill>
                </a:rPr>
                <a:t>Sales by Region</a:t>
              </a:r>
              <a:endParaRPr lang="en-US" sz="2400" b="1" u="sng" dirty="0">
                <a:solidFill>
                  <a:srgbClr val="FF0000"/>
                </a:solidFill>
                <a:latin typeface="DM Sans Bold"/>
                <a:ea typeface="DM Sans Bold"/>
                <a:cs typeface="DM Sans Bold"/>
                <a:sym typeface="DM Sans Bold"/>
                <a:hlinkClick r:id="rId2" tooltip="https://docs.google.com/spreadsheets/d/1DUF2isFWsqVSYhbaACYtbgcLi_YjDqpE3GLQIVgkKQg/edit#gid=69851113">
                  <a:extLst>
                    <a:ext uri="{A12FA001-AC4F-418D-AE19-62706E023703}">
                      <ahyp:hlinkClr xmlns:ahyp="http://schemas.microsoft.com/office/drawing/2018/hyperlinkcolor" val="tx"/>
                    </a:ext>
                  </a:extLst>
                </a:hlinkClick>
              </a:endParaRPr>
            </a:p>
          </p:txBody>
        </p:sp>
      </p:grpSp>
      <p:grpSp>
        <p:nvGrpSpPr>
          <p:cNvPr id="8" name="Group 8"/>
          <p:cNvGrpSpPr/>
          <p:nvPr/>
        </p:nvGrpSpPr>
        <p:grpSpPr>
          <a:xfrm>
            <a:off x="11515945" y="6675387"/>
            <a:ext cx="5386830" cy="1757579"/>
            <a:chOff x="71187" y="-323161"/>
            <a:chExt cx="5770477" cy="2343437"/>
          </a:xfrm>
        </p:grpSpPr>
        <p:sp>
          <p:nvSpPr>
            <p:cNvPr id="9" name="TextBox 9"/>
            <p:cNvSpPr txBox="1"/>
            <p:nvPr/>
          </p:nvSpPr>
          <p:spPr>
            <a:xfrm>
              <a:off x="71187" y="249365"/>
              <a:ext cx="5770477" cy="1770911"/>
            </a:xfrm>
            <a:prstGeom prst="rect">
              <a:avLst/>
            </a:prstGeom>
          </p:spPr>
          <p:txBody>
            <a:bodyPr lIns="0" tIns="0" rIns="0" bIns="0" rtlCol="0" anchor="t">
              <a:spAutoFit/>
            </a:bodyPr>
            <a:lstStyle/>
            <a:p>
              <a:pPr algn="l">
                <a:lnSpc>
                  <a:spcPts val="3600"/>
                </a:lnSpc>
              </a:pPr>
              <a:r>
                <a:rPr lang="en-US" sz="1600" b="1" dirty="0">
                  <a:solidFill>
                    <a:srgbClr val="000000"/>
                  </a:solidFill>
                  <a:latin typeface="DM Sans"/>
                  <a:ea typeface="DM Sans"/>
                  <a:cs typeface="DM Sans"/>
                  <a:sym typeface="DM Sans"/>
                  <a:hlinkClick r:id="rId2" tooltip="https://docs.google.com/spreadsheets/d/1DUF2isFWsqVSYhbaACYtbgcLi_YjDqpE3GLQIVgkKQg/edit#gid=69851113"/>
                </a:rPr>
                <a:t>Successfully identified regions which has highest seller concentration. Sao Paulo , Curitiba and Rio has the </a:t>
              </a:r>
              <a:r>
                <a:rPr lang="en-US" sz="1600" b="1" dirty="0" err="1">
                  <a:solidFill>
                    <a:srgbClr val="000000"/>
                  </a:solidFill>
                  <a:latin typeface="DM Sans"/>
                  <a:ea typeface="DM Sans"/>
                  <a:cs typeface="DM Sans"/>
                  <a:sym typeface="DM Sans"/>
                  <a:hlinkClick r:id="rId2" tooltip="https://docs.google.com/spreadsheets/d/1DUF2isFWsqVSYhbaACYtbgcLi_YjDqpE3GLQIVgkKQg/edit#gid=69851113"/>
                </a:rPr>
                <a:t>higest</a:t>
              </a:r>
              <a:r>
                <a:rPr lang="en-US" sz="1600" b="1" dirty="0">
                  <a:solidFill>
                    <a:srgbClr val="000000"/>
                  </a:solidFill>
                  <a:latin typeface="DM Sans"/>
                  <a:ea typeface="DM Sans"/>
                  <a:cs typeface="DM Sans"/>
                  <a:sym typeface="DM Sans"/>
                  <a:hlinkClick r:id="rId2" tooltip="https://docs.google.com/spreadsheets/d/1DUF2isFWsqVSYhbaACYtbgcLi_YjDqpE3GLQIVgkKQg/edit#gid=69851113"/>
                </a:rPr>
                <a:t> number of customer concentration.</a:t>
              </a:r>
            </a:p>
          </p:txBody>
        </p:sp>
        <p:sp>
          <p:nvSpPr>
            <p:cNvPr id="10" name="TextBox 10"/>
            <p:cNvSpPr txBox="1"/>
            <p:nvPr/>
          </p:nvSpPr>
          <p:spPr>
            <a:xfrm>
              <a:off x="71187" y="-323161"/>
              <a:ext cx="5770477" cy="578877"/>
            </a:xfrm>
            <a:prstGeom prst="rect">
              <a:avLst/>
            </a:prstGeom>
          </p:spPr>
          <p:txBody>
            <a:bodyPr lIns="0" tIns="0" rIns="0" bIns="0" rtlCol="0" anchor="t">
              <a:spAutoFit/>
            </a:bodyPr>
            <a:lstStyle/>
            <a:p>
              <a:pPr algn="l">
                <a:lnSpc>
                  <a:spcPts val="3600"/>
                </a:lnSpc>
              </a:pPr>
              <a:r>
                <a:rPr lang="en-US" sz="2400" b="1" dirty="0">
                  <a:solidFill>
                    <a:srgbClr val="FF0000"/>
                  </a:solidFill>
                  <a:latin typeface="DM Sans Bold"/>
                  <a:ea typeface="DM Sans Bold"/>
                  <a:cs typeface="DM Sans Bold"/>
                  <a:sym typeface="DM Sans Bold"/>
                  <a:hlinkClick r:id="rId2" tooltip="https://docs.google.com/spreadsheets/d/1DUF2isFWsqVSYhbaACYtbgcLi_YjDqpE3GLQIVgkKQg/edit#gid=69851113">
                    <a:extLst>
                      <a:ext uri="{A12FA001-AC4F-418D-AE19-62706E023703}">
                        <ahyp:hlinkClr xmlns:ahyp="http://schemas.microsoft.com/office/drawing/2018/hyperlinkcolor" val="tx"/>
                      </a:ext>
                    </a:extLst>
                  </a:hlinkClick>
                </a:rPr>
                <a:t>Seller Concentration</a:t>
              </a:r>
            </a:p>
          </p:txBody>
        </p:sp>
      </p:grpSp>
      <p:grpSp>
        <p:nvGrpSpPr>
          <p:cNvPr id="11" name="Group 11"/>
          <p:cNvGrpSpPr/>
          <p:nvPr/>
        </p:nvGrpSpPr>
        <p:grpSpPr>
          <a:xfrm>
            <a:off x="11582400" y="3509422"/>
            <a:ext cx="5287258" cy="2226371"/>
            <a:chOff x="0" y="-328893"/>
            <a:chExt cx="5807092" cy="2968494"/>
          </a:xfrm>
        </p:grpSpPr>
        <p:sp>
          <p:nvSpPr>
            <p:cNvPr id="12" name="TextBox 12"/>
            <p:cNvSpPr txBox="1"/>
            <p:nvPr/>
          </p:nvSpPr>
          <p:spPr>
            <a:xfrm>
              <a:off x="36615" y="243305"/>
              <a:ext cx="5770477" cy="2396296"/>
            </a:xfrm>
            <a:prstGeom prst="rect">
              <a:avLst/>
            </a:prstGeom>
          </p:spPr>
          <p:txBody>
            <a:bodyPr lIns="0" tIns="0" rIns="0" bIns="0" rtlCol="0" anchor="t">
              <a:spAutoFit/>
            </a:bodyPr>
            <a:lstStyle/>
            <a:p>
              <a:pPr algn="l">
                <a:lnSpc>
                  <a:spcPts val="3600"/>
                </a:lnSpc>
              </a:pPr>
              <a:r>
                <a:rPr lang="en-US" b="1" dirty="0">
                  <a:solidFill>
                    <a:srgbClr val="000000"/>
                  </a:solidFill>
                  <a:latin typeface="DM Sans"/>
                  <a:ea typeface="DM Sans"/>
                  <a:cs typeface="DM Sans"/>
                  <a:sym typeface="DM Sans"/>
                  <a:hlinkClick r:id="rId2" tooltip="https://docs.google.com/spreadsheets/d/1DUF2isFWsqVSYhbaACYtbgcLi_YjDqpE3GLQIVgkKQg/edit#gid=69851113"/>
                </a:rPr>
                <a:t>Successfully identified regions which has highest customer concentration. </a:t>
              </a:r>
              <a:r>
                <a:rPr lang="en-US" b="1" dirty="0" err="1">
                  <a:solidFill>
                    <a:srgbClr val="000000"/>
                  </a:solidFill>
                  <a:latin typeface="DM Sans"/>
                  <a:ea typeface="DM Sans"/>
                  <a:cs typeface="DM Sans"/>
                  <a:sym typeface="DM Sans"/>
                  <a:hlinkClick r:id="rId2" tooltip="https://docs.google.com/spreadsheets/d/1DUF2isFWsqVSYhbaACYtbgcLi_YjDqpE3GLQIVgkKQg/edit#gid=69851113"/>
                </a:rPr>
                <a:t>Unsuprisingly</a:t>
              </a:r>
              <a:r>
                <a:rPr lang="en-US" b="1" dirty="0">
                  <a:solidFill>
                    <a:srgbClr val="000000"/>
                  </a:solidFill>
                  <a:latin typeface="DM Sans"/>
                  <a:ea typeface="DM Sans"/>
                  <a:cs typeface="DM Sans"/>
                  <a:sym typeface="DM Sans"/>
                  <a:hlinkClick r:id="rId2" tooltip="https://docs.google.com/spreadsheets/d/1DUF2isFWsqVSYhbaACYtbgcLi_YjDqpE3GLQIVgkKQg/edit#gid=69851113"/>
                </a:rPr>
                <a:t> , Sao Paulo , Rio and Bello Horizonte has the </a:t>
              </a:r>
              <a:r>
                <a:rPr lang="en-US" b="1" dirty="0" err="1">
                  <a:solidFill>
                    <a:srgbClr val="000000"/>
                  </a:solidFill>
                  <a:latin typeface="DM Sans"/>
                  <a:ea typeface="DM Sans"/>
                  <a:cs typeface="DM Sans"/>
                  <a:sym typeface="DM Sans"/>
                  <a:hlinkClick r:id="rId2" tooltip="https://docs.google.com/spreadsheets/d/1DUF2isFWsqVSYhbaACYtbgcLi_YjDqpE3GLQIVgkKQg/edit#gid=69851113"/>
                </a:rPr>
                <a:t>higest</a:t>
              </a:r>
              <a:r>
                <a:rPr lang="en-US" b="1" dirty="0">
                  <a:solidFill>
                    <a:srgbClr val="000000"/>
                  </a:solidFill>
                  <a:latin typeface="DM Sans"/>
                  <a:ea typeface="DM Sans"/>
                  <a:cs typeface="DM Sans"/>
                  <a:sym typeface="DM Sans"/>
                  <a:hlinkClick r:id="rId2" tooltip="https://docs.google.com/spreadsheets/d/1DUF2isFWsqVSYhbaACYtbgcLi_YjDqpE3GLQIVgkKQg/edit#gid=69851113"/>
                </a:rPr>
                <a:t> number of customer concentration.</a:t>
              </a:r>
            </a:p>
          </p:txBody>
        </p:sp>
        <p:sp>
          <p:nvSpPr>
            <p:cNvPr id="13" name="TextBox 13"/>
            <p:cNvSpPr txBox="1"/>
            <p:nvPr/>
          </p:nvSpPr>
          <p:spPr>
            <a:xfrm>
              <a:off x="0" y="-328893"/>
              <a:ext cx="5770477" cy="578877"/>
            </a:xfrm>
            <a:prstGeom prst="rect">
              <a:avLst/>
            </a:prstGeom>
          </p:spPr>
          <p:txBody>
            <a:bodyPr lIns="0" tIns="0" rIns="0" bIns="0" rtlCol="0" anchor="t">
              <a:spAutoFit/>
            </a:bodyPr>
            <a:lstStyle/>
            <a:p>
              <a:pPr algn="l">
                <a:lnSpc>
                  <a:spcPts val="3600"/>
                </a:lnSpc>
              </a:pPr>
              <a:r>
                <a:rPr lang="en-US" sz="2400" b="1" dirty="0">
                  <a:solidFill>
                    <a:srgbClr val="FF0000"/>
                  </a:solidFill>
                  <a:latin typeface="DM Sans Bold"/>
                  <a:ea typeface="DM Sans Bold"/>
                  <a:cs typeface="DM Sans Bold"/>
                  <a:sym typeface="DM Sans Bold"/>
                  <a:hlinkClick r:id="rId2" tooltip="https://docs.google.com/spreadsheets/d/1DUF2isFWsqVSYhbaACYtbgcLi_YjDqpE3GLQIVgkKQg/edit#gid=69851113">
                    <a:extLst>
                      <a:ext uri="{A12FA001-AC4F-418D-AE19-62706E023703}">
                        <ahyp:hlinkClr xmlns:ahyp="http://schemas.microsoft.com/office/drawing/2018/hyperlinkcolor" val="tx"/>
                      </a:ext>
                    </a:extLst>
                  </a:hlinkClick>
                </a:rPr>
                <a:t>Customer Concentration</a:t>
              </a:r>
            </a:p>
          </p:txBody>
        </p:sp>
      </p:grpSp>
      <p:sp>
        <p:nvSpPr>
          <p:cNvPr id="14" name="AutoShape 14"/>
          <p:cNvSpPr/>
          <p:nvPr/>
        </p:nvSpPr>
        <p:spPr>
          <a:xfrm rot="-5400000">
            <a:off x="5161264" y="5138738"/>
            <a:ext cx="10287000" cy="0"/>
          </a:xfrm>
          <a:prstGeom prst="line">
            <a:avLst/>
          </a:prstGeom>
          <a:ln w="9525" cap="rnd">
            <a:solidFill>
              <a:srgbClr val="000000"/>
            </a:solidFill>
            <a:prstDash val="solid"/>
            <a:headEnd type="none" w="sm" len="sm"/>
            <a:tailEnd type="none" w="sm" len="sm"/>
          </a:ln>
        </p:spPr>
      </p:sp>
      <p:sp>
        <p:nvSpPr>
          <p:cNvPr id="15" name="AutoShape 15"/>
          <p:cNvSpPr/>
          <p:nvPr/>
        </p:nvSpPr>
        <p:spPr>
          <a:xfrm flipV="1">
            <a:off x="0" y="4882408"/>
            <a:ext cx="10300002" cy="9525"/>
          </a:xfrm>
          <a:prstGeom prst="line">
            <a:avLst/>
          </a:prstGeom>
          <a:ln w="9525" cap="rnd">
            <a:solidFill>
              <a:srgbClr val="000000"/>
            </a:solidFill>
            <a:prstDash val="solid"/>
            <a:headEnd type="none" w="sm" len="sm"/>
            <a:tailEnd type="none" w="sm" len="sm"/>
          </a:ln>
        </p:spPr>
      </p:sp>
      <p:sp>
        <p:nvSpPr>
          <p:cNvPr id="16" name="AutoShape 16"/>
          <p:cNvSpPr/>
          <p:nvPr/>
        </p:nvSpPr>
        <p:spPr>
          <a:xfrm>
            <a:off x="10309526" y="3425825"/>
            <a:ext cx="8216890" cy="0"/>
          </a:xfrm>
          <a:prstGeom prst="line">
            <a:avLst/>
          </a:prstGeom>
          <a:ln w="9525" cap="rnd">
            <a:solidFill>
              <a:srgbClr val="000000"/>
            </a:solidFill>
            <a:prstDash val="solid"/>
            <a:headEnd type="none" w="sm" len="sm"/>
            <a:tailEnd type="none" w="sm" len="sm"/>
          </a:ln>
        </p:spPr>
      </p:sp>
      <p:sp>
        <p:nvSpPr>
          <p:cNvPr id="17" name="AutoShape 17"/>
          <p:cNvSpPr/>
          <p:nvPr/>
        </p:nvSpPr>
        <p:spPr>
          <a:xfrm>
            <a:off x="10309526" y="6675387"/>
            <a:ext cx="8216890" cy="0"/>
          </a:xfrm>
          <a:prstGeom prst="line">
            <a:avLst/>
          </a:prstGeom>
          <a:ln w="9525" cap="rnd">
            <a:solidFill>
              <a:srgbClr val="000000"/>
            </a:solidFill>
            <a:prstDash val="solid"/>
            <a:headEnd type="none" w="sm" len="sm"/>
            <a:tailEnd type="none" w="sm" len="sm"/>
          </a:ln>
        </p:spPr>
      </p:sp>
      <p:sp>
        <p:nvSpPr>
          <p:cNvPr id="18" name="Freeform 18"/>
          <p:cNvSpPr/>
          <p:nvPr/>
        </p:nvSpPr>
        <p:spPr>
          <a:xfrm rot="21447209">
            <a:off x="10643393" y="808675"/>
            <a:ext cx="631123" cy="582928"/>
          </a:xfrm>
          <a:custGeom>
            <a:avLst/>
            <a:gdLst/>
            <a:ahLst/>
            <a:cxnLst/>
            <a:rect l="l" t="t" r="r" b="b"/>
            <a:pathLst>
              <a:path w="631123" h="582928">
                <a:moveTo>
                  <a:pt x="0" y="0"/>
                </a:moveTo>
                <a:lnTo>
                  <a:pt x="631123" y="0"/>
                </a:lnTo>
                <a:lnTo>
                  <a:pt x="631123" y="582928"/>
                </a:lnTo>
                <a:lnTo>
                  <a:pt x="0" y="58292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9" name="Freeform 19"/>
          <p:cNvSpPr/>
          <p:nvPr/>
        </p:nvSpPr>
        <p:spPr>
          <a:xfrm>
            <a:off x="10644689" y="4114587"/>
            <a:ext cx="631123" cy="582928"/>
          </a:xfrm>
          <a:custGeom>
            <a:avLst/>
            <a:gdLst/>
            <a:ahLst/>
            <a:cxnLst/>
            <a:rect l="l" t="t" r="r" b="b"/>
            <a:pathLst>
              <a:path w="631123" h="582928">
                <a:moveTo>
                  <a:pt x="0" y="0"/>
                </a:moveTo>
                <a:lnTo>
                  <a:pt x="631123" y="0"/>
                </a:lnTo>
                <a:lnTo>
                  <a:pt x="631123" y="582928"/>
                </a:lnTo>
                <a:lnTo>
                  <a:pt x="0" y="58292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20" name="Freeform 20"/>
          <p:cNvSpPr/>
          <p:nvPr/>
        </p:nvSpPr>
        <p:spPr>
          <a:xfrm rot="10800000">
            <a:off x="10656031" y="7138119"/>
            <a:ext cx="631123" cy="582928"/>
          </a:xfrm>
          <a:custGeom>
            <a:avLst/>
            <a:gdLst/>
            <a:ahLst/>
            <a:cxnLst/>
            <a:rect l="l" t="t" r="r" b="b"/>
            <a:pathLst>
              <a:path w="631123" h="582928">
                <a:moveTo>
                  <a:pt x="0" y="0"/>
                </a:moveTo>
                <a:lnTo>
                  <a:pt x="631123" y="0"/>
                </a:lnTo>
                <a:lnTo>
                  <a:pt x="631123" y="582928"/>
                </a:lnTo>
                <a:lnTo>
                  <a:pt x="0" y="58292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pic>
        <p:nvPicPr>
          <p:cNvPr id="5122" name="Picture 2" descr="Map of Brazil showing the five geographical regions of the country. The regions with a square label were analyzed in this work. The cities and respective states where the samples were collected are shown with a star. doi:10.1371/journal.pone.0017063.g001">
            <a:extLst>
              <a:ext uri="{FF2B5EF4-FFF2-40B4-BE49-F238E27FC236}">
                <a16:creationId xmlns:a16="http://schemas.microsoft.com/office/drawing/2014/main" id="{0110916F-6667-4C2E-88FA-339E9EBCE5A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70275" y="4977204"/>
            <a:ext cx="5863020" cy="51859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7632566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347291"/>
            <a:ext cx="7129449" cy="2462213"/>
          </a:xfrm>
          <a:prstGeom prst="rect">
            <a:avLst/>
          </a:prstGeom>
        </p:spPr>
        <p:txBody>
          <a:bodyPr wrap="square" lIns="0" tIns="0" rIns="0" bIns="0" rtlCol="0" anchor="t">
            <a:spAutoFit/>
          </a:bodyPr>
          <a:lstStyle/>
          <a:p>
            <a:pPr algn="l">
              <a:lnSpc>
                <a:spcPts val="9600"/>
              </a:lnSpc>
            </a:pPr>
            <a:r>
              <a:rPr lang="en-US" sz="8000" spc="-320" dirty="0">
                <a:solidFill>
                  <a:srgbClr val="000000"/>
                </a:solidFill>
                <a:latin typeface="Russo One"/>
                <a:ea typeface="Russo One"/>
                <a:cs typeface="Russo One"/>
                <a:sym typeface="Russo One"/>
              </a:rPr>
              <a:t>Payment</a:t>
            </a:r>
          </a:p>
          <a:p>
            <a:pPr algn="l">
              <a:lnSpc>
                <a:spcPts val="9600"/>
              </a:lnSpc>
            </a:pPr>
            <a:r>
              <a:rPr lang="en-US" sz="8000" spc="-320" dirty="0">
                <a:solidFill>
                  <a:srgbClr val="000000"/>
                </a:solidFill>
                <a:latin typeface="Russo One"/>
                <a:ea typeface="Russo One"/>
                <a:cs typeface="Russo One"/>
                <a:sym typeface="Russo One"/>
              </a:rPr>
              <a:t>Metrics</a:t>
            </a:r>
          </a:p>
        </p:txBody>
      </p:sp>
      <p:grpSp>
        <p:nvGrpSpPr>
          <p:cNvPr id="3" name="Group 3"/>
          <p:cNvGrpSpPr/>
          <p:nvPr/>
        </p:nvGrpSpPr>
        <p:grpSpPr>
          <a:xfrm>
            <a:off x="0" y="3070047"/>
            <a:ext cx="9153525" cy="1230228"/>
            <a:chOff x="0" y="0"/>
            <a:chExt cx="12204700" cy="1496359"/>
          </a:xfrm>
        </p:grpSpPr>
        <p:sp>
          <p:nvSpPr>
            <p:cNvPr id="4" name="AutoShape 4"/>
            <p:cNvSpPr/>
            <p:nvPr/>
          </p:nvSpPr>
          <p:spPr>
            <a:xfrm>
              <a:off x="0" y="0"/>
              <a:ext cx="12204700" cy="1496359"/>
            </a:xfrm>
            <a:prstGeom prst="rect">
              <a:avLst/>
            </a:prstGeom>
            <a:solidFill>
              <a:srgbClr val="000000"/>
            </a:solidFill>
          </p:spPr>
          <p:txBody>
            <a:bodyPr/>
            <a:lstStyle/>
            <a:p>
              <a:r>
                <a:rPr lang="en-US" dirty="0"/>
                <a:t>Customer Lifetime Value (CLV):-- Sum of the total order values per customer (top 5)</a:t>
              </a:r>
              <a:endParaRPr lang="en-IN" dirty="0"/>
            </a:p>
          </p:txBody>
        </p:sp>
        <p:sp>
          <p:nvSpPr>
            <p:cNvPr id="5" name="TextBox 5"/>
            <p:cNvSpPr txBox="1"/>
            <p:nvPr/>
          </p:nvSpPr>
          <p:spPr>
            <a:xfrm>
              <a:off x="2189984" y="376704"/>
              <a:ext cx="8421467" cy="685145"/>
            </a:xfrm>
            <a:prstGeom prst="rect">
              <a:avLst/>
            </a:prstGeom>
          </p:spPr>
          <p:txBody>
            <a:bodyPr lIns="0" tIns="0" rIns="0" bIns="0" rtlCol="0" anchor="t">
              <a:spAutoFit/>
            </a:bodyPr>
            <a:lstStyle/>
            <a:p>
              <a:pPr algn="l">
                <a:lnSpc>
                  <a:spcPts val="4200"/>
                </a:lnSpc>
              </a:pPr>
              <a:endParaRPr lang="en-US" sz="3000" dirty="0">
                <a:solidFill>
                  <a:srgbClr val="FFFFFF"/>
                </a:solidFill>
                <a:latin typeface="DM Sans"/>
                <a:ea typeface="DM Sans"/>
                <a:cs typeface="DM Sans"/>
                <a:sym typeface="DM Sans"/>
              </a:endParaRPr>
            </a:p>
          </p:txBody>
        </p:sp>
        <p:sp>
          <p:nvSpPr>
            <p:cNvPr id="6" name="Freeform 6"/>
            <p:cNvSpPr/>
            <p:nvPr/>
          </p:nvSpPr>
          <p:spPr>
            <a:xfrm>
              <a:off x="1371600" y="375520"/>
              <a:ext cx="585413" cy="745318"/>
            </a:xfrm>
            <a:custGeom>
              <a:avLst/>
              <a:gdLst/>
              <a:ahLst/>
              <a:cxnLst/>
              <a:rect l="l" t="t" r="r" b="b"/>
              <a:pathLst>
                <a:path w="585413" h="745318">
                  <a:moveTo>
                    <a:pt x="0" y="0"/>
                  </a:moveTo>
                  <a:lnTo>
                    <a:pt x="585413" y="0"/>
                  </a:lnTo>
                  <a:lnTo>
                    <a:pt x="585413" y="745318"/>
                  </a:lnTo>
                  <a:lnTo>
                    <a:pt x="0" y="74531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sp>
        <p:nvSpPr>
          <p:cNvPr id="11" name="AutoShape 11"/>
          <p:cNvSpPr/>
          <p:nvPr/>
        </p:nvSpPr>
        <p:spPr>
          <a:xfrm rot="-5400000">
            <a:off x="4005262" y="5138738"/>
            <a:ext cx="10287000" cy="0"/>
          </a:xfrm>
          <a:prstGeom prst="line">
            <a:avLst/>
          </a:prstGeom>
          <a:ln w="9525" cap="rnd">
            <a:solidFill>
              <a:srgbClr val="000000"/>
            </a:solidFill>
            <a:prstDash val="solid"/>
            <a:headEnd type="none" w="sm" len="sm"/>
            <a:tailEnd type="none" w="sm" len="sm"/>
          </a:ln>
        </p:spPr>
      </p:sp>
      <p:sp>
        <p:nvSpPr>
          <p:cNvPr id="12" name="AutoShape 12"/>
          <p:cNvSpPr/>
          <p:nvPr/>
        </p:nvSpPr>
        <p:spPr>
          <a:xfrm>
            <a:off x="9153525" y="1028700"/>
            <a:ext cx="9684388" cy="0"/>
          </a:xfrm>
          <a:prstGeom prst="line">
            <a:avLst/>
          </a:prstGeom>
          <a:ln w="9525" cap="rnd">
            <a:solidFill>
              <a:srgbClr val="000000"/>
            </a:solidFill>
            <a:prstDash val="solid"/>
            <a:headEnd type="none" w="sm" len="sm"/>
            <a:tailEnd type="none" w="sm" len="sm"/>
          </a:ln>
        </p:spPr>
      </p:sp>
      <p:sp>
        <p:nvSpPr>
          <p:cNvPr id="13" name="Freeform 13"/>
          <p:cNvSpPr/>
          <p:nvPr/>
        </p:nvSpPr>
        <p:spPr>
          <a:xfrm rot="-5400000">
            <a:off x="17422835" y="347950"/>
            <a:ext cx="362710" cy="361391"/>
          </a:xfrm>
          <a:custGeom>
            <a:avLst/>
            <a:gdLst/>
            <a:ahLst/>
            <a:cxnLst/>
            <a:rect l="l" t="t" r="r" b="b"/>
            <a:pathLst>
              <a:path w="362710" h="361391">
                <a:moveTo>
                  <a:pt x="0" y="0"/>
                </a:moveTo>
                <a:lnTo>
                  <a:pt x="362709" y="0"/>
                </a:lnTo>
                <a:lnTo>
                  <a:pt x="362709" y="361390"/>
                </a:lnTo>
                <a:lnTo>
                  <a:pt x="0" y="36139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4" name="TextBox 14"/>
          <p:cNvSpPr txBox="1"/>
          <p:nvPr/>
        </p:nvSpPr>
        <p:spPr>
          <a:xfrm>
            <a:off x="9689984" y="356243"/>
            <a:ext cx="3139207" cy="306705"/>
          </a:xfrm>
          <a:prstGeom prst="rect">
            <a:avLst/>
          </a:prstGeom>
        </p:spPr>
        <p:txBody>
          <a:bodyPr lIns="0" tIns="0" rIns="0" bIns="0" rtlCol="0" anchor="t">
            <a:spAutoFit/>
          </a:bodyPr>
          <a:lstStyle/>
          <a:p>
            <a:pPr algn="l">
              <a:lnSpc>
                <a:spcPts val="2520"/>
              </a:lnSpc>
            </a:pPr>
            <a:r>
              <a:rPr lang="en-US" sz="1800" dirty="0">
                <a:solidFill>
                  <a:srgbClr val="000000"/>
                </a:solidFill>
                <a:latin typeface="DM Sans"/>
                <a:ea typeface="DM Sans"/>
                <a:cs typeface="DM Sans"/>
                <a:sym typeface="DM Sans"/>
              </a:rPr>
              <a:t>Result:</a:t>
            </a:r>
          </a:p>
        </p:txBody>
      </p:sp>
      <p:sp>
        <p:nvSpPr>
          <p:cNvPr id="16" name="TextBox 15">
            <a:extLst>
              <a:ext uri="{FF2B5EF4-FFF2-40B4-BE49-F238E27FC236}">
                <a16:creationId xmlns:a16="http://schemas.microsoft.com/office/drawing/2014/main" id="{5F1A5D56-64A8-484E-9090-66FEBFC0B18C}"/>
              </a:ext>
            </a:extLst>
          </p:cNvPr>
          <p:cNvSpPr txBox="1"/>
          <p:nvPr/>
        </p:nvSpPr>
        <p:spPr>
          <a:xfrm>
            <a:off x="1943038" y="3338232"/>
            <a:ext cx="5715000" cy="461665"/>
          </a:xfrm>
          <a:prstGeom prst="rect">
            <a:avLst/>
          </a:prstGeom>
          <a:noFill/>
        </p:spPr>
        <p:txBody>
          <a:bodyPr wrap="square">
            <a:spAutoFit/>
          </a:bodyPr>
          <a:lstStyle/>
          <a:p>
            <a:r>
              <a:rPr lang="en-US" sz="2400" b="1" dirty="0">
                <a:solidFill>
                  <a:schemeClr val="bg1"/>
                </a:solidFill>
              </a:rPr>
              <a:t>Payment Method Distribution</a:t>
            </a:r>
            <a:endParaRPr lang="en-IN" sz="2400" b="1" dirty="0">
              <a:solidFill>
                <a:schemeClr val="bg1"/>
              </a:solidFill>
            </a:endParaRPr>
          </a:p>
        </p:txBody>
      </p:sp>
      <p:sp>
        <p:nvSpPr>
          <p:cNvPr id="17" name="TextBox 16">
            <a:extLst>
              <a:ext uri="{FF2B5EF4-FFF2-40B4-BE49-F238E27FC236}">
                <a16:creationId xmlns:a16="http://schemas.microsoft.com/office/drawing/2014/main" id="{23460EC0-6922-43F7-995D-FFC000FF18F8}"/>
              </a:ext>
            </a:extLst>
          </p:cNvPr>
          <p:cNvSpPr txBox="1"/>
          <p:nvPr/>
        </p:nvSpPr>
        <p:spPr>
          <a:xfrm>
            <a:off x="838200" y="4762500"/>
            <a:ext cx="7595292" cy="830997"/>
          </a:xfrm>
          <a:prstGeom prst="rect">
            <a:avLst/>
          </a:prstGeom>
          <a:noFill/>
        </p:spPr>
        <p:txBody>
          <a:bodyPr wrap="square" rtlCol="0">
            <a:spAutoFit/>
          </a:bodyPr>
          <a:lstStyle/>
          <a:p>
            <a:pPr algn="ctr"/>
            <a:r>
              <a:rPr lang="en-US" sz="2400" b="1" dirty="0"/>
              <a:t>This query calculates percentage of orders paid via different payment methods (e.g., credit card, PayPal)</a:t>
            </a:r>
            <a:endParaRPr lang="en-IN" sz="2400" b="1" u="sng" dirty="0"/>
          </a:p>
        </p:txBody>
      </p:sp>
      <p:sp>
        <p:nvSpPr>
          <p:cNvPr id="19" name="TextBox 18">
            <a:extLst>
              <a:ext uri="{FF2B5EF4-FFF2-40B4-BE49-F238E27FC236}">
                <a16:creationId xmlns:a16="http://schemas.microsoft.com/office/drawing/2014/main" id="{832FC12F-74F1-4E79-B279-4D3E63AC8E99}"/>
              </a:ext>
            </a:extLst>
          </p:cNvPr>
          <p:cNvSpPr txBox="1"/>
          <p:nvPr/>
        </p:nvSpPr>
        <p:spPr>
          <a:xfrm>
            <a:off x="708133" y="5917829"/>
            <a:ext cx="7845541" cy="3477875"/>
          </a:xfrm>
          <a:prstGeom prst="rect">
            <a:avLst/>
          </a:prstGeom>
          <a:noFill/>
          <a:ln>
            <a:solidFill>
              <a:schemeClr val="tx2">
                <a:lumMod val="50000"/>
              </a:schemeClr>
            </a:solidFill>
          </a:ln>
        </p:spPr>
        <p:txBody>
          <a:bodyPr wrap="square" rtlCol="0">
            <a:spAutoFit/>
          </a:bodyPr>
          <a:lstStyle/>
          <a:p>
            <a:r>
              <a:rPr lang="en-US" sz="2000" dirty="0"/>
              <a:t>SELECT </a:t>
            </a:r>
          </a:p>
          <a:p>
            <a:r>
              <a:rPr lang="en-US" sz="2000" dirty="0"/>
              <a:t>    </a:t>
            </a:r>
            <a:r>
              <a:rPr lang="en-US" sz="2000" dirty="0" err="1"/>
              <a:t>payment_type</a:t>
            </a:r>
            <a:r>
              <a:rPr lang="en-US" sz="2000" dirty="0"/>
              <a:t>, </a:t>
            </a:r>
          </a:p>
          <a:p>
            <a:r>
              <a:rPr lang="en-US" sz="2000" dirty="0"/>
              <a:t>    COUNT(*) AS </a:t>
            </a:r>
            <a:r>
              <a:rPr lang="en-US" sz="2000" dirty="0" err="1"/>
              <a:t>total_orders</a:t>
            </a:r>
            <a:r>
              <a:rPr lang="en-US" sz="2000" dirty="0"/>
              <a:t>,</a:t>
            </a:r>
          </a:p>
          <a:p>
            <a:r>
              <a:rPr lang="en-US" sz="2000" dirty="0"/>
              <a:t>    CONCAT(ROUND((COUNT(*) * 100.0 / (SELECT COUNT(*) FROM </a:t>
            </a:r>
            <a:r>
              <a:rPr lang="en-US" sz="2000" dirty="0" err="1"/>
              <a:t>order_payments</a:t>
            </a:r>
            <a:r>
              <a:rPr lang="en-US" sz="2000" dirty="0"/>
              <a:t>)), 2), '%') AS </a:t>
            </a:r>
            <a:r>
              <a:rPr lang="en-US" sz="2000" dirty="0" err="1"/>
              <a:t>payment_method_percentage</a:t>
            </a:r>
            <a:endParaRPr lang="en-US" sz="2000" dirty="0"/>
          </a:p>
          <a:p>
            <a:r>
              <a:rPr lang="en-US" sz="2000" dirty="0"/>
              <a:t>FROM </a:t>
            </a:r>
          </a:p>
          <a:p>
            <a:r>
              <a:rPr lang="en-US" sz="2000" dirty="0"/>
              <a:t>    </a:t>
            </a:r>
            <a:r>
              <a:rPr lang="en-US" sz="2000" dirty="0" err="1"/>
              <a:t>order_payments</a:t>
            </a:r>
            <a:endParaRPr lang="en-US" sz="2000" dirty="0"/>
          </a:p>
          <a:p>
            <a:r>
              <a:rPr lang="en-US" sz="2000" dirty="0"/>
              <a:t>GROUP BY </a:t>
            </a:r>
          </a:p>
          <a:p>
            <a:r>
              <a:rPr lang="en-US" sz="2000" dirty="0"/>
              <a:t>    </a:t>
            </a:r>
            <a:r>
              <a:rPr lang="en-US" sz="2000" dirty="0" err="1"/>
              <a:t>payment_type</a:t>
            </a:r>
            <a:endParaRPr lang="en-US" sz="2000" dirty="0"/>
          </a:p>
          <a:p>
            <a:r>
              <a:rPr lang="en-US" sz="2000" dirty="0"/>
              <a:t>ORDER BY </a:t>
            </a:r>
          </a:p>
          <a:p>
            <a:r>
              <a:rPr lang="en-US" sz="2000" dirty="0"/>
              <a:t>    </a:t>
            </a:r>
            <a:r>
              <a:rPr lang="en-US" sz="2000" dirty="0" err="1"/>
              <a:t>payment_method_percentage</a:t>
            </a:r>
            <a:r>
              <a:rPr lang="en-US" sz="2000" dirty="0"/>
              <a:t> DESC;</a:t>
            </a:r>
          </a:p>
        </p:txBody>
      </p:sp>
      <p:pic>
        <p:nvPicPr>
          <p:cNvPr id="9" name="Picture 8">
            <a:extLst>
              <a:ext uri="{FF2B5EF4-FFF2-40B4-BE49-F238E27FC236}">
                <a16:creationId xmlns:a16="http://schemas.microsoft.com/office/drawing/2014/main" id="{391361A2-EE91-4669-BB85-0A702CBB0237}"/>
              </a:ext>
            </a:extLst>
          </p:cNvPr>
          <p:cNvPicPr>
            <a:picLocks noChangeAspect="1"/>
          </p:cNvPicPr>
          <p:nvPr/>
        </p:nvPicPr>
        <p:blipFill rotWithShape="1">
          <a:blip r:embed="rId6"/>
          <a:srcRect l="19583" t="51481" r="49974" b="28307"/>
          <a:stretch/>
        </p:blipFill>
        <p:spPr>
          <a:xfrm>
            <a:off x="9424105" y="3943043"/>
            <a:ext cx="8323045" cy="3108317"/>
          </a:xfrm>
          <a:prstGeom prst="rect">
            <a:avLst/>
          </a:prstGeom>
        </p:spPr>
      </p:pic>
    </p:spTree>
    <p:extLst>
      <p:ext uri="{BB962C8B-B14F-4D97-AF65-F5344CB8AC3E}">
        <p14:creationId xmlns:p14="http://schemas.microsoft.com/office/powerpoint/2010/main" val="304012963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347291"/>
            <a:ext cx="7129449" cy="2462213"/>
          </a:xfrm>
          <a:prstGeom prst="rect">
            <a:avLst/>
          </a:prstGeom>
        </p:spPr>
        <p:txBody>
          <a:bodyPr wrap="square" lIns="0" tIns="0" rIns="0" bIns="0" rtlCol="0" anchor="t">
            <a:spAutoFit/>
          </a:bodyPr>
          <a:lstStyle/>
          <a:p>
            <a:pPr algn="l">
              <a:lnSpc>
                <a:spcPts val="9600"/>
              </a:lnSpc>
            </a:pPr>
            <a:r>
              <a:rPr lang="en-US" sz="8000" spc="-320" dirty="0">
                <a:solidFill>
                  <a:srgbClr val="000000"/>
                </a:solidFill>
                <a:latin typeface="Russo One"/>
                <a:ea typeface="Russo One"/>
                <a:cs typeface="Russo One"/>
                <a:sym typeface="Russo One"/>
              </a:rPr>
              <a:t>Payment</a:t>
            </a:r>
          </a:p>
          <a:p>
            <a:pPr algn="l">
              <a:lnSpc>
                <a:spcPts val="9600"/>
              </a:lnSpc>
            </a:pPr>
            <a:r>
              <a:rPr lang="en-US" sz="8000" spc="-320" dirty="0">
                <a:solidFill>
                  <a:srgbClr val="000000"/>
                </a:solidFill>
                <a:latin typeface="Russo One"/>
                <a:ea typeface="Russo One"/>
                <a:cs typeface="Russo One"/>
                <a:sym typeface="Russo One"/>
              </a:rPr>
              <a:t>Metrics</a:t>
            </a:r>
          </a:p>
        </p:txBody>
      </p:sp>
      <p:grpSp>
        <p:nvGrpSpPr>
          <p:cNvPr id="3" name="Group 3"/>
          <p:cNvGrpSpPr/>
          <p:nvPr/>
        </p:nvGrpSpPr>
        <p:grpSpPr>
          <a:xfrm>
            <a:off x="0" y="3070047"/>
            <a:ext cx="9153525" cy="1230228"/>
            <a:chOff x="0" y="0"/>
            <a:chExt cx="12204700" cy="1496359"/>
          </a:xfrm>
        </p:grpSpPr>
        <p:sp>
          <p:nvSpPr>
            <p:cNvPr id="4" name="AutoShape 4"/>
            <p:cNvSpPr/>
            <p:nvPr/>
          </p:nvSpPr>
          <p:spPr>
            <a:xfrm>
              <a:off x="0" y="0"/>
              <a:ext cx="12204700" cy="1496359"/>
            </a:xfrm>
            <a:prstGeom prst="rect">
              <a:avLst/>
            </a:prstGeom>
            <a:solidFill>
              <a:srgbClr val="000000"/>
            </a:solidFill>
          </p:spPr>
          <p:txBody>
            <a:bodyPr/>
            <a:lstStyle/>
            <a:p>
              <a:r>
                <a:rPr lang="en-US" dirty="0"/>
                <a:t>Customer Lifetime Value (CLV):-- Sum of the total order values per customer (top 5)</a:t>
              </a:r>
              <a:endParaRPr lang="en-IN" dirty="0"/>
            </a:p>
          </p:txBody>
        </p:sp>
        <p:sp>
          <p:nvSpPr>
            <p:cNvPr id="5" name="TextBox 5"/>
            <p:cNvSpPr txBox="1"/>
            <p:nvPr/>
          </p:nvSpPr>
          <p:spPr>
            <a:xfrm>
              <a:off x="2189984" y="376704"/>
              <a:ext cx="8421467" cy="685145"/>
            </a:xfrm>
            <a:prstGeom prst="rect">
              <a:avLst/>
            </a:prstGeom>
          </p:spPr>
          <p:txBody>
            <a:bodyPr lIns="0" tIns="0" rIns="0" bIns="0" rtlCol="0" anchor="t">
              <a:spAutoFit/>
            </a:bodyPr>
            <a:lstStyle/>
            <a:p>
              <a:pPr algn="l">
                <a:lnSpc>
                  <a:spcPts val="4200"/>
                </a:lnSpc>
              </a:pPr>
              <a:endParaRPr lang="en-US" sz="3000" dirty="0">
                <a:solidFill>
                  <a:srgbClr val="FFFFFF"/>
                </a:solidFill>
                <a:latin typeface="DM Sans"/>
                <a:ea typeface="DM Sans"/>
                <a:cs typeface="DM Sans"/>
                <a:sym typeface="DM Sans"/>
              </a:endParaRPr>
            </a:p>
          </p:txBody>
        </p:sp>
        <p:sp>
          <p:nvSpPr>
            <p:cNvPr id="6" name="Freeform 6"/>
            <p:cNvSpPr/>
            <p:nvPr/>
          </p:nvSpPr>
          <p:spPr>
            <a:xfrm>
              <a:off x="1371600" y="375520"/>
              <a:ext cx="585413" cy="745318"/>
            </a:xfrm>
            <a:custGeom>
              <a:avLst/>
              <a:gdLst/>
              <a:ahLst/>
              <a:cxnLst/>
              <a:rect l="l" t="t" r="r" b="b"/>
              <a:pathLst>
                <a:path w="585413" h="745318">
                  <a:moveTo>
                    <a:pt x="0" y="0"/>
                  </a:moveTo>
                  <a:lnTo>
                    <a:pt x="585413" y="0"/>
                  </a:lnTo>
                  <a:lnTo>
                    <a:pt x="585413" y="745318"/>
                  </a:lnTo>
                  <a:lnTo>
                    <a:pt x="0" y="74531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sp>
        <p:nvSpPr>
          <p:cNvPr id="11" name="AutoShape 11"/>
          <p:cNvSpPr/>
          <p:nvPr/>
        </p:nvSpPr>
        <p:spPr>
          <a:xfrm rot="-5400000">
            <a:off x="4005262" y="5138738"/>
            <a:ext cx="10287000" cy="0"/>
          </a:xfrm>
          <a:prstGeom prst="line">
            <a:avLst/>
          </a:prstGeom>
          <a:ln w="9525" cap="rnd">
            <a:solidFill>
              <a:srgbClr val="000000"/>
            </a:solidFill>
            <a:prstDash val="solid"/>
            <a:headEnd type="none" w="sm" len="sm"/>
            <a:tailEnd type="none" w="sm" len="sm"/>
          </a:ln>
        </p:spPr>
      </p:sp>
      <p:sp>
        <p:nvSpPr>
          <p:cNvPr id="12" name="AutoShape 12"/>
          <p:cNvSpPr/>
          <p:nvPr/>
        </p:nvSpPr>
        <p:spPr>
          <a:xfrm>
            <a:off x="9153525" y="1028700"/>
            <a:ext cx="9684388" cy="0"/>
          </a:xfrm>
          <a:prstGeom prst="line">
            <a:avLst/>
          </a:prstGeom>
          <a:ln w="9525" cap="rnd">
            <a:solidFill>
              <a:srgbClr val="000000"/>
            </a:solidFill>
            <a:prstDash val="solid"/>
            <a:headEnd type="none" w="sm" len="sm"/>
            <a:tailEnd type="none" w="sm" len="sm"/>
          </a:ln>
        </p:spPr>
      </p:sp>
      <p:sp>
        <p:nvSpPr>
          <p:cNvPr id="13" name="Freeform 13"/>
          <p:cNvSpPr/>
          <p:nvPr/>
        </p:nvSpPr>
        <p:spPr>
          <a:xfrm rot="-5400000">
            <a:off x="17422835" y="347950"/>
            <a:ext cx="362710" cy="361391"/>
          </a:xfrm>
          <a:custGeom>
            <a:avLst/>
            <a:gdLst/>
            <a:ahLst/>
            <a:cxnLst/>
            <a:rect l="l" t="t" r="r" b="b"/>
            <a:pathLst>
              <a:path w="362710" h="361391">
                <a:moveTo>
                  <a:pt x="0" y="0"/>
                </a:moveTo>
                <a:lnTo>
                  <a:pt x="362709" y="0"/>
                </a:lnTo>
                <a:lnTo>
                  <a:pt x="362709" y="361390"/>
                </a:lnTo>
                <a:lnTo>
                  <a:pt x="0" y="36139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4" name="TextBox 14"/>
          <p:cNvSpPr txBox="1"/>
          <p:nvPr/>
        </p:nvSpPr>
        <p:spPr>
          <a:xfrm>
            <a:off x="9689984" y="356243"/>
            <a:ext cx="3139207" cy="306705"/>
          </a:xfrm>
          <a:prstGeom prst="rect">
            <a:avLst/>
          </a:prstGeom>
        </p:spPr>
        <p:txBody>
          <a:bodyPr lIns="0" tIns="0" rIns="0" bIns="0" rtlCol="0" anchor="t">
            <a:spAutoFit/>
          </a:bodyPr>
          <a:lstStyle/>
          <a:p>
            <a:pPr algn="l">
              <a:lnSpc>
                <a:spcPts val="2520"/>
              </a:lnSpc>
            </a:pPr>
            <a:r>
              <a:rPr lang="en-US" sz="1800" dirty="0">
                <a:solidFill>
                  <a:srgbClr val="000000"/>
                </a:solidFill>
                <a:latin typeface="DM Sans"/>
                <a:ea typeface="DM Sans"/>
                <a:cs typeface="DM Sans"/>
                <a:sym typeface="DM Sans"/>
              </a:rPr>
              <a:t>Result:</a:t>
            </a:r>
          </a:p>
        </p:txBody>
      </p:sp>
      <p:sp>
        <p:nvSpPr>
          <p:cNvPr id="16" name="TextBox 15">
            <a:extLst>
              <a:ext uri="{FF2B5EF4-FFF2-40B4-BE49-F238E27FC236}">
                <a16:creationId xmlns:a16="http://schemas.microsoft.com/office/drawing/2014/main" id="{5F1A5D56-64A8-484E-9090-66FEBFC0B18C}"/>
              </a:ext>
            </a:extLst>
          </p:cNvPr>
          <p:cNvSpPr txBox="1"/>
          <p:nvPr/>
        </p:nvSpPr>
        <p:spPr>
          <a:xfrm>
            <a:off x="1943038" y="3338232"/>
            <a:ext cx="5715000" cy="461665"/>
          </a:xfrm>
          <a:prstGeom prst="rect">
            <a:avLst/>
          </a:prstGeom>
          <a:noFill/>
        </p:spPr>
        <p:txBody>
          <a:bodyPr wrap="square">
            <a:spAutoFit/>
          </a:bodyPr>
          <a:lstStyle/>
          <a:p>
            <a:r>
              <a:rPr lang="en-US" sz="2400" b="1" dirty="0">
                <a:solidFill>
                  <a:schemeClr val="bg1"/>
                </a:solidFill>
              </a:rPr>
              <a:t>Installment Plans Usage</a:t>
            </a:r>
            <a:endParaRPr lang="en-IN" sz="2400" b="1" dirty="0">
              <a:solidFill>
                <a:schemeClr val="bg1"/>
              </a:solidFill>
            </a:endParaRPr>
          </a:p>
        </p:txBody>
      </p:sp>
      <p:sp>
        <p:nvSpPr>
          <p:cNvPr id="17" name="TextBox 16">
            <a:extLst>
              <a:ext uri="{FF2B5EF4-FFF2-40B4-BE49-F238E27FC236}">
                <a16:creationId xmlns:a16="http://schemas.microsoft.com/office/drawing/2014/main" id="{23460EC0-6922-43F7-995D-FFC000FF18F8}"/>
              </a:ext>
            </a:extLst>
          </p:cNvPr>
          <p:cNvSpPr txBox="1"/>
          <p:nvPr/>
        </p:nvSpPr>
        <p:spPr>
          <a:xfrm>
            <a:off x="838200" y="4762500"/>
            <a:ext cx="7595292" cy="830997"/>
          </a:xfrm>
          <a:prstGeom prst="rect">
            <a:avLst/>
          </a:prstGeom>
          <a:noFill/>
        </p:spPr>
        <p:txBody>
          <a:bodyPr wrap="square" rtlCol="0">
            <a:spAutoFit/>
          </a:bodyPr>
          <a:lstStyle/>
          <a:p>
            <a:pPr algn="ctr"/>
            <a:r>
              <a:rPr lang="en-US" sz="2400" b="1" dirty="0"/>
              <a:t>This query calculates number of orders using installment payments</a:t>
            </a:r>
            <a:endParaRPr lang="en-IN" sz="2400" b="1" u="sng" dirty="0"/>
          </a:p>
        </p:txBody>
      </p:sp>
      <p:sp>
        <p:nvSpPr>
          <p:cNvPr id="19" name="TextBox 18">
            <a:extLst>
              <a:ext uri="{FF2B5EF4-FFF2-40B4-BE49-F238E27FC236}">
                <a16:creationId xmlns:a16="http://schemas.microsoft.com/office/drawing/2014/main" id="{832FC12F-74F1-4E79-B279-4D3E63AC8E99}"/>
              </a:ext>
            </a:extLst>
          </p:cNvPr>
          <p:cNvSpPr txBox="1"/>
          <p:nvPr/>
        </p:nvSpPr>
        <p:spPr>
          <a:xfrm>
            <a:off x="708133" y="5917829"/>
            <a:ext cx="7845541" cy="3785652"/>
          </a:xfrm>
          <a:prstGeom prst="rect">
            <a:avLst/>
          </a:prstGeom>
          <a:noFill/>
          <a:ln>
            <a:solidFill>
              <a:schemeClr val="tx2">
                <a:lumMod val="50000"/>
              </a:schemeClr>
            </a:solidFill>
          </a:ln>
        </p:spPr>
        <p:txBody>
          <a:bodyPr wrap="square" rtlCol="0">
            <a:spAutoFit/>
          </a:bodyPr>
          <a:lstStyle/>
          <a:p>
            <a:r>
              <a:rPr lang="en-US" sz="1200" dirty="0"/>
              <a:t>SELECT </a:t>
            </a:r>
          </a:p>
          <a:p>
            <a:r>
              <a:rPr lang="en-US" sz="1200" dirty="0"/>
              <a:t>    </a:t>
            </a:r>
            <a:r>
              <a:rPr lang="en-US" sz="1200" dirty="0" err="1"/>
              <a:t>pc.product_category_name_english</a:t>
            </a:r>
            <a:r>
              <a:rPr lang="en-US" sz="1200" dirty="0"/>
              <a:t> AS </a:t>
            </a:r>
            <a:r>
              <a:rPr lang="en-US" sz="1200" dirty="0" err="1"/>
              <a:t>product_category</a:t>
            </a:r>
            <a:r>
              <a:rPr lang="en-US" sz="1200" dirty="0"/>
              <a:t>, </a:t>
            </a:r>
          </a:p>
          <a:p>
            <a:r>
              <a:rPr lang="en-US" sz="1200" dirty="0"/>
              <a:t>    COUNT(oi.*) AS </a:t>
            </a:r>
            <a:r>
              <a:rPr lang="en-US" sz="1200" dirty="0" err="1"/>
              <a:t>order_quantity</a:t>
            </a:r>
            <a:r>
              <a:rPr lang="en-US" sz="1200" dirty="0"/>
              <a:t>,</a:t>
            </a:r>
          </a:p>
          <a:p>
            <a:r>
              <a:rPr lang="en-US" sz="1200" dirty="0"/>
              <a:t>    SUM(</a:t>
            </a:r>
            <a:r>
              <a:rPr lang="en-US" sz="1200" dirty="0" err="1"/>
              <a:t>op.payment_installments</a:t>
            </a:r>
            <a:r>
              <a:rPr lang="en-US" sz="1200" dirty="0"/>
              <a:t>) AS </a:t>
            </a:r>
            <a:r>
              <a:rPr lang="en-US" sz="1200" dirty="0" err="1"/>
              <a:t>installment_orders</a:t>
            </a:r>
            <a:r>
              <a:rPr lang="en-US" sz="1200" dirty="0"/>
              <a:t>, </a:t>
            </a:r>
          </a:p>
          <a:p>
            <a:r>
              <a:rPr lang="en-US" sz="1200" dirty="0"/>
              <a:t>    (SUM(</a:t>
            </a:r>
            <a:r>
              <a:rPr lang="en-US" sz="1200" dirty="0" err="1"/>
              <a:t>op.payment_installments</a:t>
            </a:r>
            <a:r>
              <a:rPr lang="en-US" sz="1200" dirty="0"/>
              <a:t>) / COUNT(oi.*)) AS </a:t>
            </a:r>
            <a:r>
              <a:rPr lang="en-US" sz="1200" dirty="0" err="1"/>
              <a:t>avg_installments_per_order</a:t>
            </a:r>
            <a:r>
              <a:rPr lang="en-US" sz="1200" dirty="0"/>
              <a:t>,</a:t>
            </a:r>
          </a:p>
          <a:p>
            <a:r>
              <a:rPr lang="en-US" sz="1200" dirty="0"/>
              <a:t>    CONCAT('R$ ', ROUND(AVG(</a:t>
            </a:r>
            <a:r>
              <a:rPr lang="en-US" sz="1200" dirty="0" err="1"/>
              <a:t>op.payment_value</a:t>
            </a:r>
            <a:r>
              <a:rPr lang="en-US" sz="1200" dirty="0"/>
              <a:t> / </a:t>
            </a:r>
            <a:r>
              <a:rPr lang="en-US" sz="1200" dirty="0" err="1"/>
              <a:t>op.payment_installments</a:t>
            </a:r>
            <a:r>
              <a:rPr lang="en-US" sz="1200" dirty="0"/>
              <a:t>), 2)) AS </a:t>
            </a:r>
            <a:r>
              <a:rPr lang="en-US" sz="1200" dirty="0" err="1"/>
              <a:t>avg_installment_value</a:t>
            </a:r>
            <a:endParaRPr lang="en-US" sz="1200" dirty="0"/>
          </a:p>
          <a:p>
            <a:r>
              <a:rPr lang="en-US" sz="1200" dirty="0"/>
              <a:t>FROM </a:t>
            </a:r>
          </a:p>
          <a:p>
            <a:r>
              <a:rPr lang="en-US" sz="1200" dirty="0"/>
              <a:t>    </a:t>
            </a:r>
            <a:r>
              <a:rPr lang="en-US" sz="1200" dirty="0" err="1"/>
              <a:t>order_payments</a:t>
            </a:r>
            <a:r>
              <a:rPr lang="en-US" sz="1200" dirty="0"/>
              <a:t> op</a:t>
            </a:r>
          </a:p>
          <a:p>
            <a:r>
              <a:rPr lang="en-US" sz="1200" dirty="0"/>
              <a:t>JOIN </a:t>
            </a:r>
          </a:p>
          <a:p>
            <a:r>
              <a:rPr lang="en-US" sz="1200" dirty="0"/>
              <a:t>    </a:t>
            </a:r>
            <a:r>
              <a:rPr lang="en-US" sz="1200" dirty="0" err="1"/>
              <a:t>order_items</a:t>
            </a:r>
            <a:r>
              <a:rPr lang="en-US" sz="1200" dirty="0"/>
              <a:t> oi ON </a:t>
            </a:r>
            <a:r>
              <a:rPr lang="en-US" sz="1200" dirty="0" err="1"/>
              <a:t>op.order_id</a:t>
            </a:r>
            <a:r>
              <a:rPr lang="en-US" sz="1200" dirty="0"/>
              <a:t> = </a:t>
            </a:r>
            <a:r>
              <a:rPr lang="en-US" sz="1200" dirty="0" err="1"/>
              <a:t>oi.order_id</a:t>
            </a:r>
            <a:endParaRPr lang="en-US" sz="1200" dirty="0"/>
          </a:p>
          <a:p>
            <a:r>
              <a:rPr lang="en-US" sz="1200" dirty="0"/>
              <a:t>JOIN </a:t>
            </a:r>
          </a:p>
          <a:p>
            <a:r>
              <a:rPr lang="en-US" sz="1200" dirty="0"/>
              <a:t>    products p ON </a:t>
            </a:r>
            <a:r>
              <a:rPr lang="en-US" sz="1200" dirty="0" err="1"/>
              <a:t>oi.product_id</a:t>
            </a:r>
            <a:r>
              <a:rPr lang="en-US" sz="1200" dirty="0"/>
              <a:t> = </a:t>
            </a:r>
            <a:r>
              <a:rPr lang="en-US" sz="1200" dirty="0" err="1"/>
              <a:t>p.product_id</a:t>
            </a:r>
            <a:endParaRPr lang="en-US" sz="1200" dirty="0"/>
          </a:p>
          <a:p>
            <a:r>
              <a:rPr lang="en-US" sz="1200" dirty="0"/>
              <a:t>JOIN </a:t>
            </a:r>
          </a:p>
          <a:p>
            <a:r>
              <a:rPr lang="en-US" sz="1200" dirty="0"/>
              <a:t>    </a:t>
            </a:r>
            <a:r>
              <a:rPr lang="en-US" sz="1200" dirty="0" err="1"/>
              <a:t>product_category_name_translation</a:t>
            </a:r>
            <a:r>
              <a:rPr lang="en-US" sz="1200" dirty="0"/>
              <a:t> pc ON </a:t>
            </a:r>
            <a:r>
              <a:rPr lang="en-US" sz="1200" dirty="0" err="1"/>
              <a:t>p.product_category_name</a:t>
            </a:r>
            <a:r>
              <a:rPr lang="en-US" sz="1200" dirty="0"/>
              <a:t> = </a:t>
            </a:r>
            <a:r>
              <a:rPr lang="en-US" sz="1200" dirty="0" err="1"/>
              <a:t>pc.product_category_name</a:t>
            </a:r>
            <a:endParaRPr lang="en-US" sz="1200" dirty="0"/>
          </a:p>
          <a:p>
            <a:r>
              <a:rPr lang="en-US" sz="1200" dirty="0"/>
              <a:t>WHERE </a:t>
            </a:r>
          </a:p>
          <a:p>
            <a:r>
              <a:rPr lang="en-US" sz="1200" dirty="0"/>
              <a:t>    </a:t>
            </a:r>
            <a:r>
              <a:rPr lang="en-US" sz="1200" dirty="0" err="1"/>
              <a:t>op.payment_installments</a:t>
            </a:r>
            <a:r>
              <a:rPr lang="en-US" sz="1200" dirty="0"/>
              <a:t> &gt; 1</a:t>
            </a:r>
          </a:p>
          <a:p>
            <a:r>
              <a:rPr lang="en-US" sz="1200" dirty="0"/>
              <a:t>GROUP BY </a:t>
            </a:r>
          </a:p>
          <a:p>
            <a:r>
              <a:rPr lang="en-US" sz="1200" dirty="0"/>
              <a:t>    </a:t>
            </a:r>
            <a:r>
              <a:rPr lang="en-US" sz="1200" dirty="0" err="1"/>
              <a:t>pc.product_category_name_english</a:t>
            </a:r>
            <a:endParaRPr lang="en-US" sz="1200" dirty="0"/>
          </a:p>
          <a:p>
            <a:r>
              <a:rPr lang="en-US" sz="1200" dirty="0"/>
              <a:t>ORDER BY </a:t>
            </a:r>
          </a:p>
          <a:p>
            <a:r>
              <a:rPr lang="en-US" sz="1200" dirty="0"/>
              <a:t>    </a:t>
            </a:r>
            <a:r>
              <a:rPr lang="en-US" sz="1200" dirty="0" err="1"/>
              <a:t>avg_installments_per_order</a:t>
            </a:r>
            <a:r>
              <a:rPr lang="en-US" sz="1200" dirty="0"/>
              <a:t> DESC;</a:t>
            </a:r>
          </a:p>
        </p:txBody>
      </p:sp>
      <p:pic>
        <p:nvPicPr>
          <p:cNvPr id="8" name="Picture 7">
            <a:extLst>
              <a:ext uri="{FF2B5EF4-FFF2-40B4-BE49-F238E27FC236}">
                <a16:creationId xmlns:a16="http://schemas.microsoft.com/office/drawing/2014/main" id="{68AA49B7-8B16-4E32-AA1B-33B5782FD919}"/>
              </a:ext>
            </a:extLst>
          </p:cNvPr>
          <p:cNvPicPr>
            <a:picLocks noChangeAspect="1"/>
          </p:cNvPicPr>
          <p:nvPr/>
        </p:nvPicPr>
        <p:blipFill rotWithShape="1">
          <a:blip r:embed="rId6"/>
          <a:srcRect l="20000" t="41341" r="24583" b="7778"/>
          <a:stretch/>
        </p:blipFill>
        <p:spPr>
          <a:xfrm>
            <a:off x="9287994" y="2342196"/>
            <a:ext cx="8826177" cy="4840608"/>
          </a:xfrm>
          <a:prstGeom prst="rect">
            <a:avLst/>
          </a:prstGeom>
        </p:spPr>
      </p:pic>
      <p:sp>
        <p:nvSpPr>
          <p:cNvPr id="18" name="TextBox 17">
            <a:extLst>
              <a:ext uri="{FF2B5EF4-FFF2-40B4-BE49-F238E27FC236}">
                <a16:creationId xmlns:a16="http://schemas.microsoft.com/office/drawing/2014/main" id="{B114579E-AC74-4DB5-8F98-4CDC33D90B6C}"/>
              </a:ext>
            </a:extLst>
          </p:cNvPr>
          <p:cNvSpPr txBox="1"/>
          <p:nvPr/>
        </p:nvSpPr>
        <p:spPr>
          <a:xfrm>
            <a:off x="10338938" y="9791701"/>
            <a:ext cx="6806062" cy="369332"/>
          </a:xfrm>
          <a:prstGeom prst="rect">
            <a:avLst/>
          </a:prstGeom>
          <a:noFill/>
        </p:spPr>
        <p:txBody>
          <a:bodyPr wrap="square" rtlCol="0">
            <a:spAutoFit/>
          </a:bodyPr>
          <a:lstStyle/>
          <a:p>
            <a:pPr algn="ctr"/>
            <a:r>
              <a:rPr lang="en-US" b="1" dirty="0"/>
              <a:t>*Note: Only a portion of the table is shown.</a:t>
            </a:r>
            <a:endParaRPr lang="en-IN" b="1" dirty="0"/>
          </a:p>
        </p:txBody>
      </p:sp>
    </p:spTree>
    <p:extLst>
      <p:ext uri="{BB962C8B-B14F-4D97-AF65-F5344CB8AC3E}">
        <p14:creationId xmlns:p14="http://schemas.microsoft.com/office/powerpoint/2010/main" val="65142005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1176321"/>
            <a:ext cx="8340007" cy="2462213"/>
          </a:xfrm>
          <a:prstGeom prst="rect">
            <a:avLst/>
          </a:prstGeom>
        </p:spPr>
        <p:txBody>
          <a:bodyPr lIns="0" tIns="0" rIns="0" bIns="0" rtlCol="0" anchor="t">
            <a:spAutoFit/>
          </a:bodyPr>
          <a:lstStyle/>
          <a:p>
            <a:pPr algn="ctr">
              <a:lnSpc>
                <a:spcPts val="9600"/>
              </a:lnSpc>
            </a:pPr>
            <a:r>
              <a:rPr lang="en-US" sz="8000" spc="-320" dirty="0">
                <a:solidFill>
                  <a:srgbClr val="000000"/>
                </a:solidFill>
                <a:latin typeface="Russo One"/>
                <a:ea typeface="Russo One"/>
                <a:cs typeface="Russo One"/>
                <a:sym typeface="Russo One"/>
              </a:rPr>
              <a:t>Payment Insights</a:t>
            </a:r>
          </a:p>
        </p:txBody>
      </p:sp>
      <p:grpSp>
        <p:nvGrpSpPr>
          <p:cNvPr id="5" name="Group 5"/>
          <p:cNvGrpSpPr/>
          <p:nvPr/>
        </p:nvGrpSpPr>
        <p:grpSpPr>
          <a:xfrm>
            <a:off x="11582400" y="315433"/>
            <a:ext cx="5310850" cy="2794791"/>
            <a:chOff x="0" y="-735588"/>
            <a:chExt cx="5833003" cy="3726387"/>
          </a:xfrm>
        </p:grpSpPr>
        <p:sp>
          <p:nvSpPr>
            <p:cNvPr id="6" name="TextBox 6"/>
            <p:cNvSpPr txBox="1"/>
            <p:nvPr/>
          </p:nvSpPr>
          <p:spPr>
            <a:xfrm>
              <a:off x="0" y="-21050"/>
              <a:ext cx="5770477" cy="3011849"/>
            </a:xfrm>
            <a:prstGeom prst="rect">
              <a:avLst/>
            </a:prstGeom>
          </p:spPr>
          <p:txBody>
            <a:bodyPr lIns="0" tIns="0" rIns="0" bIns="0" rtlCol="0" anchor="t">
              <a:spAutoFit/>
            </a:bodyPr>
            <a:lstStyle/>
            <a:p>
              <a:pPr algn="l">
                <a:lnSpc>
                  <a:spcPts val="3600"/>
                </a:lnSpc>
              </a:pPr>
              <a:r>
                <a:rPr lang="en-US" b="1" dirty="0">
                  <a:solidFill>
                    <a:srgbClr val="000000"/>
                  </a:solidFill>
                  <a:latin typeface="DM Sans"/>
                  <a:ea typeface="DM Sans"/>
                  <a:cs typeface="DM Sans"/>
                  <a:sym typeface="DM Sans"/>
                  <a:hlinkClick r:id="rId2" tooltip="https://docs.google.com/spreadsheets/d/1DUF2isFWsqVSYhbaACYtbgcLi_YjDqpE3GLQIVgkKQg/edit#gid=69851113"/>
                </a:rPr>
                <a:t>Most of the payments , approx. 74% of the payments have been done using a credit card .</a:t>
              </a:r>
            </a:p>
            <a:p>
              <a:pPr algn="l">
                <a:lnSpc>
                  <a:spcPts val="3600"/>
                </a:lnSpc>
              </a:pPr>
              <a:r>
                <a:rPr lang="en-US" b="1" dirty="0" err="1">
                  <a:solidFill>
                    <a:srgbClr val="000000"/>
                  </a:solidFill>
                  <a:latin typeface="DM Sans"/>
                  <a:ea typeface="DM Sans"/>
                  <a:cs typeface="DM Sans"/>
                  <a:sym typeface="DM Sans"/>
                  <a:hlinkClick r:id="rId2" tooltip="https://docs.google.com/spreadsheets/d/1DUF2isFWsqVSYhbaACYtbgcLi_YjDqpE3GLQIVgkKQg/edit#gid=69851113"/>
                </a:rPr>
                <a:t>Olist</a:t>
              </a:r>
              <a:r>
                <a:rPr lang="en-US" b="1" dirty="0">
                  <a:solidFill>
                    <a:srgbClr val="000000"/>
                  </a:solidFill>
                  <a:latin typeface="DM Sans"/>
                  <a:ea typeface="DM Sans"/>
                  <a:cs typeface="DM Sans"/>
                  <a:sym typeface="DM Sans"/>
                  <a:hlinkClick r:id="rId2" tooltip="https://docs.google.com/spreadsheets/d/1DUF2isFWsqVSYhbaACYtbgcLi_YjDqpE3GLQIVgkKQg/edit#gid=69851113"/>
                </a:rPr>
                <a:t> must collaborate with different credit card companies to give as many as offers and discounts they can give to increase the </a:t>
              </a:r>
              <a:r>
                <a:rPr lang="en-US" b="1" dirty="0" err="1">
                  <a:solidFill>
                    <a:srgbClr val="000000"/>
                  </a:solidFill>
                  <a:latin typeface="DM Sans"/>
                  <a:ea typeface="DM Sans"/>
                  <a:cs typeface="DM Sans"/>
                  <a:sym typeface="DM Sans"/>
                  <a:hlinkClick r:id="rId2" tooltip="https://docs.google.com/spreadsheets/d/1DUF2isFWsqVSYhbaACYtbgcLi_YjDqpE3GLQIVgkKQg/edit#gid=69851113"/>
                </a:rPr>
                <a:t>salses</a:t>
              </a:r>
              <a:r>
                <a:rPr lang="en-US" b="1" dirty="0">
                  <a:solidFill>
                    <a:srgbClr val="000000"/>
                  </a:solidFill>
                  <a:latin typeface="DM Sans"/>
                  <a:ea typeface="DM Sans"/>
                  <a:cs typeface="DM Sans"/>
                  <a:sym typeface="DM Sans"/>
                  <a:hlinkClick r:id="rId2" tooltip="https://docs.google.com/spreadsheets/d/1DUF2isFWsqVSYhbaACYtbgcLi_YjDqpE3GLQIVgkKQg/edit#gid=69851113"/>
                </a:rPr>
                <a:t>.</a:t>
              </a:r>
            </a:p>
          </p:txBody>
        </p:sp>
        <p:sp>
          <p:nvSpPr>
            <p:cNvPr id="7" name="TextBox 7"/>
            <p:cNvSpPr txBox="1"/>
            <p:nvPr/>
          </p:nvSpPr>
          <p:spPr>
            <a:xfrm>
              <a:off x="62526" y="-735588"/>
              <a:ext cx="5770477" cy="578877"/>
            </a:xfrm>
            <a:prstGeom prst="rect">
              <a:avLst/>
            </a:prstGeom>
          </p:spPr>
          <p:txBody>
            <a:bodyPr lIns="0" tIns="0" rIns="0" bIns="0" rtlCol="0" anchor="t">
              <a:spAutoFit/>
            </a:bodyPr>
            <a:lstStyle/>
            <a:p>
              <a:pPr algn="l">
                <a:lnSpc>
                  <a:spcPts val="3600"/>
                </a:lnSpc>
              </a:pPr>
              <a:r>
                <a:rPr lang="en-US" sz="2400" b="1" u="sng" dirty="0">
                  <a:solidFill>
                    <a:srgbClr val="FF0000"/>
                  </a:solidFill>
                </a:rPr>
                <a:t>Payment Method Distribution</a:t>
              </a:r>
              <a:endParaRPr lang="en-US" sz="2400" b="1" u="sng" dirty="0">
                <a:solidFill>
                  <a:srgbClr val="FF0000"/>
                </a:solidFill>
                <a:latin typeface="DM Sans Bold"/>
                <a:ea typeface="DM Sans Bold"/>
                <a:cs typeface="DM Sans Bold"/>
                <a:sym typeface="DM Sans Bold"/>
                <a:hlinkClick r:id="rId2" tooltip="https://docs.google.com/spreadsheets/d/1DUF2isFWsqVSYhbaACYtbgcLi_YjDqpE3GLQIVgkKQg/edit#gid=69851113">
                  <a:extLst>
                    <a:ext uri="{A12FA001-AC4F-418D-AE19-62706E023703}">
                      <ahyp:hlinkClr xmlns:ahyp="http://schemas.microsoft.com/office/drawing/2018/hyperlinkcolor" val="tx"/>
                    </a:ext>
                  </a:extLst>
                </a:hlinkClick>
              </a:endParaRPr>
            </a:p>
          </p:txBody>
        </p:sp>
      </p:grpSp>
      <p:grpSp>
        <p:nvGrpSpPr>
          <p:cNvPr id="8" name="Group 8"/>
          <p:cNvGrpSpPr/>
          <p:nvPr/>
        </p:nvGrpSpPr>
        <p:grpSpPr>
          <a:xfrm>
            <a:off x="11515945" y="7094716"/>
            <a:ext cx="5386830" cy="2590751"/>
            <a:chOff x="71187" y="-323161"/>
            <a:chExt cx="5770477" cy="3454333"/>
          </a:xfrm>
        </p:grpSpPr>
        <p:sp>
          <p:nvSpPr>
            <p:cNvPr id="9" name="TextBox 9"/>
            <p:cNvSpPr txBox="1"/>
            <p:nvPr/>
          </p:nvSpPr>
          <p:spPr>
            <a:xfrm>
              <a:off x="71187" y="734876"/>
              <a:ext cx="5770477" cy="2396296"/>
            </a:xfrm>
            <a:prstGeom prst="rect">
              <a:avLst/>
            </a:prstGeom>
          </p:spPr>
          <p:txBody>
            <a:bodyPr lIns="0" tIns="0" rIns="0" bIns="0" rtlCol="0" anchor="t">
              <a:spAutoFit/>
            </a:bodyPr>
            <a:lstStyle/>
            <a:p>
              <a:pPr algn="l">
                <a:lnSpc>
                  <a:spcPts val="3600"/>
                </a:lnSpc>
              </a:pPr>
              <a:r>
                <a:rPr lang="en-US" b="1" dirty="0" err="1">
                  <a:solidFill>
                    <a:srgbClr val="000000"/>
                  </a:solidFill>
                  <a:latin typeface="DM Sans"/>
                  <a:ea typeface="DM Sans"/>
                  <a:cs typeface="DM Sans"/>
                  <a:sym typeface="DM Sans"/>
                  <a:hlinkClick r:id="rId2" tooltip="https://docs.google.com/spreadsheets/d/1DUF2isFWsqVSYhbaACYtbgcLi_YjDqpE3GLQIVgkKQg/edit#gid=69851113"/>
                </a:rPr>
                <a:t>Olist</a:t>
              </a:r>
              <a:r>
                <a:rPr lang="en-US" b="1" dirty="0">
                  <a:solidFill>
                    <a:srgbClr val="000000"/>
                  </a:solidFill>
                  <a:latin typeface="DM Sans"/>
                  <a:ea typeface="DM Sans"/>
                  <a:cs typeface="DM Sans"/>
                  <a:sym typeface="DM Sans"/>
                  <a:hlinkClick r:id="rId2" tooltip="https://docs.google.com/spreadsheets/d/1DUF2isFWsqVSYhbaACYtbgcLi_YjDqpE3GLQIVgkKQg/edit#gid=69851113"/>
                </a:rPr>
                <a:t> have done a tremendous job on creating an efficient online payment system as the pay on delivery method is almost </a:t>
              </a:r>
              <a:r>
                <a:rPr lang="en-US" b="1" dirty="0" err="1">
                  <a:solidFill>
                    <a:srgbClr val="000000"/>
                  </a:solidFill>
                  <a:latin typeface="DM Sans"/>
                  <a:ea typeface="DM Sans"/>
                  <a:cs typeface="DM Sans"/>
                  <a:sym typeface="DM Sans"/>
                  <a:hlinkClick r:id="rId2" tooltip="https://docs.google.com/spreadsheets/d/1DUF2isFWsqVSYhbaACYtbgcLi_YjDqpE3GLQIVgkKQg/edit#gid=69851113"/>
                </a:rPr>
                <a:t>neglible</a:t>
              </a:r>
              <a:r>
                <a:rPr lang="en-US" b="1" dirty="0">
                  <a:solidFill>
                    <a:srgbClr val="000000"/>
                  </a:solidFill>
                  <a:latin typeface="DM Sans"/>
                  <a:ea typeface="DM Sans"/>
                  <a:cs typeface="DM Sans"/>
                  <a:sym typeface="DM Sans"/>
                  <a:hlinkClick r:id="rId2" tooltip="https://docs.google.com/spreadsheets/d/1DUF2isFWsqVSYhbaACYtbgcLi_YjDqpE3GLQIVgkKQg/edit#gid=69851113"/>
                </a:rPr>
                <a:t> . </a:t>
              </a:r>
              <a:r>
                <a:rPr lang="en-US" b="1" dirty="0" err="1">
                  <a:solidFill>
                    <a:srgbClr val="000000"/>
                  </a:solidFill>
                  <a:latin typeface="DM Sans"/>
                  <a:ea typeface="DM Sans"/>
                  <a:cs typeface="DM Sans"/>
                  <a:sym typeface="DM Sans"/>
                  <a:hlinkClick r:id="rId2" tooltip="https://docs.google.com/spreadsheets/d/1DUF2isFWsqVSYhbaACYtbgcLi_YjDqpE3GLQIVgkKQg/edit#gid=69851113"/>
                </a:rPr>
                <a:t>Olist</a:t>
              </a:r>
              <a:r>
                <a:rPr lang="en-US" b="1" dirty="0">
                  <a:solidFill>
                    <a:srgbClr val="000000"/>
                  </a:solidFill>
                  <a:latin typeface="DM Sans"/>
                  <a:ea typeface="DM Sans"/>
                  <a:cs typeface="DM Sans"/>
                  <a:sym typeface="DM Sans"/>
                  <a:hlinkClick r:id="rId2" tooltip="https://docs.google.com/spreadsheets/d/1DUF2isFWsqVSYhbaACYtbgcLi_YjDqpE3GLQIVgkKQg/edit#gid=69851113"/>
                </a:rPr>
                <a:t> must keep it up such a good efficient system</a:t>
              </a:r>
            </a:p>
          </p:txBody>
        </p:sp>
        <p:sp>
          <p:nvSpPr>
            <p:cNvPr id="10" name="TextBox 10"/>
            <p:cNvSpPr txBox="1"/>
            <p:nvPr/>
          </p:nvSpPr>
          <p:spPr>
            <a:xfrm>
              <a:off x="71187" y="-323161"/>
              <a:ext cx="5770477" cy="1194430"/>
            </a:xfrm>
            <a:prstGeom prst="rect">
              <a:avLst/>
            </a:prstGeom>
          </p:spPr>
          <p:txBody>
            <a:bodyPr lIns="0" tIns="0" rIns="0" bIns="0" rtlCol="0" anchor="t">
              <a:spAutoFit/>
            </a:bodyPr>
            <a:lstStyle/>
            <a:p>
              <a:pPr algn="l">
                <a:lnSpc>
                  <a:spcPts val="3600"/>
                </a:lnSpc>
              </a:pPr>
              <a:r>
                <a:rPr lang="en-US" sz="2400" b="1" dirty="0">
                  <a:solidFill>
                    <a:srgbClr val="FF0000"/>
                  </a:solidFill>
                  <a:latin typeface="DM Sans Bold"/>
                  <a:ea typeface="DM Sans Bold"/>
                  <a:cs typeface="DM Sans Bold"/>
                  <a:sym typeface="DM Sans Bold"/>
                  <a:hlinkClick r:id="rId2" tooltip="https://docs.google.com/spreadsheets/d/1DUF2isFWsqVSYhbaACYtbgcLi_YjDqpE3GLQIVgkKQg/edit#gid=69851113">
                    <a:extLst>
                      <a:ext uri="{A12FA001-AC4F-418D-AE19-62706E023703}">
                        <ahyp:hlinkClr xmlns:ahyp="http://schemas.microsoft.com/office/drawing/2018/hyperlinkcolor" val="tx"/>
                      </a:ext>
                    </a:extLst>
                  </a:hlinkClick>
                </a:rPr>
                <a:t>Making the payment system efficient</a:t>
              </a:r>
            </a:p>
          </p:txBody>
        </p:sp>
      </p:grpSp>
      <p:grpSp>
        <p:nvGrpSpPr>
          <p:cNvPr id="11" name="Group 11"/>
          <p:cNvGrpSpPr/>
          <p:nvPr/>
        </p:nvGrpSpPr>
        <p:grpSpPr>
          <a:xfrm>
            <a:off x="11582400" y="3815267"/>
            <a:ext cx="5287258" cy="2890088"/>
            <a:chOff x="0" y="-328893"/>
            <a:chExt cx="5807092" cy="3853450"/>
          </a:xfrm>
        </p:grpSpPr>
        <p:sp>
          <p:nvSpPr>
            <p:cNvPr id="12" name="TextBox 12"/>
            <p:cNvSpPr txBox="1"/>
            <p:nvPr/>
          </p:nvSpPr>
          <p:spPr>
            <a:xfrm>
              <a:off x="36615" y="512707"/>
              <a:ext cx="5770477" cy="3011850"/>
            </a:xfrm>
            <a:prstGeom prst="rect">
              <a:avLst/>
            </a:prstGeom>
          </p:spPr>
          <p:txBody>
            <a:bodyPr lIns="0" tIns="0" rIns="0" bIns="0" rtlCol="0" anchor="t">
              <a:spAutoFit/>
            </a:bodyPr>
            <a:lstStyle/>
            <a:p>
              <a:pPr algn="l">
                <a:lnSpc>
                  <a:spcPts val="3600"/>
                </a:lnSpc>
              </a:pPr>
              <a:r>
                <a:rPr lang="en-US" b="1" dirty="0">
                  <a:solidFill>
                    <a:srgbClr val="000000"/>
                  </a:solidFill>
                  <a:latin typeface="DM Sans"/>
                  <a:ea typeface="DM Sans"/>
                  <a:cs typeface="DM Sans"/>
                  <a:sym typeface="DM Sans"/>
                  <a:hlinkClick r:id="rId2" tooltip="https://docs.google.com/spreadsheets/d/1DUF2isFWsqVSYhbaACYtbgcLi_YjDqpE3GLQIVgkKQg/edit#gid=69851113"/>
                </a:rPr>
                <a:t>Various home appliances and Computers has more number of average EMIs which are high  in value too.  </a:t>
              </a:r>
              <a:r>
                <a:rPr lang="en-US" b="1" dirty="0" err="1">
                  <a:solidFill>
                    <a:srgbClr val="000000"/>
                  </a:solidFill>
                  <a:latin typeface="DM Sans"/>
                  <a:ea typeface="DM Sans"/>
                  <a:cs typeface="DM Sans"/>
                  <a:sym typeface="DM Sans"/>
                  <a:hlinkClick r:id="rId2" tooltip="https://docs.google.com/spreadsheets/d/1DUF2isFWsqVSYhbaACYtbgcLi_YjDqpE3GLQIVgkKQg/edit#gid=69851113"/>
                </a:rPr>
                <a:t>Olist</a:t>
              </a:r>
              <a:r>
                <a:rPr lang="en-US" b="1" dirty="0">
                  <a:solidFill>
                    <a:srgbClr val="000000"/>
                  </a:solidFill>
                  <a:latin typeface="DM Sans"/>
                  <a:ea typeface="DM Sans"/>
                  <a:cs typeface="DM Sans"/>
                  <a:sym typeface="DM Sans"/>
                  <a:hlinkClick r:id="rId2" tooltip="https://docs.google.com/spreadsheets/d/1DUF2isFWsqVSYhbaACYtbgcLi_YjDqpE3GLQIVgkKQg/edit#gid=69851113"/>
                </a:rPr>
                <a:t> must focus to increase the </a:t>
              </a:r>
              <a:r>
                <a:rPr lang="en-US" b="1" dirty="0" err="1">
                  <a:solidFill>
                    <a:srgbClr val="000000"/>
                  </a:solidFill>
                  <a:latin typeface="DM Sans"/>
                  <a:ea typeface="DM Sans"/>
                  <a:cs typeface="DM Sans"/>
                  <a:sym typeface="DM Sans"/>
                  <a:hlinkClick r:id="rId2" tooltip="https://docs.google.com/spreadsheets/d/1DUF2isFWsqVSYhbaACYtbgcLi_YjDqpE3GLQIVgkKQg/edit#gid=69851113"/>
                </a:rPr>
                <a:t>availibilty</a:t>
              </a:r>
              <a:r>
                <a:rPr lang="en-US" b="1" dirty="0">
                  <a:solidFill>
                    <a:srgbClr val="000000"/>
                  </a:solidFill>
                  <a:latin typeface="DM Sans"/>
                  <a:ea typeface="DM Sans"/>
                  <a:cs typeface="DM Sans"/>
                  <a:sym typeface="DM Sans"/>
                  <a:hlinkClick r:id="rId2" tooltip="https://docs.google.com/spreadsheets/d/1DUF2isFWsqVSYhbaACYtbgcLi_YjDqpE3GLQIVgkKQg/edit#gid=69851113"/>
                </a:rPr>
                <a:t> and the ease of the process to increase sales in these areas.</a:t>
              </a:r>
            </a:p>
          </p:txBody>
        </p:sp>
        <p:sp>
          <p:nvSpPr>
            <p:cNvPr id="13" name="TextBox 13"/>
            <p:cNvSpPr txBox="1"/>
            <p:nvPr/>
          </p:nvSpPr>
          <p:spPr>
            <a:xfrm>
              <a:off x="0" y="-328893"/>
              <a:ext cx="5770477" cy="578877"/>
            </a:xfrm>
            <a:prstGeom prst="rect">
              <a:avLst/>
            </a:prstGeom>
          </p:spPr>
          <p:txBody>
            <a:bodyPr lIns="0" tIns="0" rIns="0" bIns="0" rtlCol="0" anchor="t">
              <a:spAutoFit/>
            </a:bodyPr>
            <a:lstStyle/>
            <a:p>
              <a:pPr algn="l">
                <a:lnSpc>
                  <a:spcPts val="3600"/>
                </a:lnSpc>
              </a:pPr>
              <a:r>
                <a:rPr lang="en-US" sz="2400" b="1" dirty="0">
                  <a:solidFill>
                    <a:srgbClr val="FF0000"/>
                  </a:solidFill>
                  <a:latin typeface="DM Sans Bold"/>
                  <a:ea typeface="DM Sans Bold"/>
                  <a:cs typeface="DM Sans Bold"/>
                  <a:sym typeface="DM Sans Bold"/>
                  <a:hlinkClick r:id="rId2" tooltip="https://docs.google.com/spreadsheets/d/1DUF2isFWsqVSYhbaACYtbgcLi_YjDqpE3GLQIVgkKQg/edit#gid=69851113">
                    <a:extLst>
                      <a:ext uri="{A12FA001-AC4F-418D-AE19-62706E023703}">
                        <ahyp:hlinkClr xmlns:ahyp="http://schemas.microsoft.com/office/drawing/2018/hyperlinkcolor" val="tx"/>
                      </a:ext>
                    </a:extLst>
                  </a:hlinkClick>
                </a:rPr>
                <a:t>Availability of EMIs</a:t>
              </a:r>
            </a:p>
          </p:txBody>
        </p:sp>
      </p:grpSp>
      <p:sp>
        <p:nvSpPr>
          <p:cNvPr id="14" name="AutoShape 14"/>
          <p:cNvSpPr/>
          <p:nvPr/>
        </p:nvSpPr>
        <p:spPr>
          <a:xfrm rot="-5400000">
            <a:off x="5161264" y="5138738"/>
            <a:ext cx="10287000" cy="0"/>
          </a:xfrm>
          <a:prstGeom prst="line">
            <a:avLst/>
          </a:prstGeom>
          <a:ln w="9525" cap="rnd">
            <a:solidFill>
              <a:srgbClr val="000000"/>
            </a:solidFill>
            <a:prstDash val="solid"/>
            <a:headEnd type="none" w="sm" len="sm"/>
            <a:tailEnd type="none" w="sm" len="sm"/>
          </a:ln>
        </p:spPr>
      </p:sp>
      <p:sp>
        <p:nvSpPr>
          <p:cNvPr id="15" name="AutoShape 15"/>
          <p:cNvSpPr/>
          <p:nvPr/>
        </p:nvSpPr>
        <p:spPr>
          <a:xfrm flipV="1">
            <a:off x="0" y="4882408"/>
            <a:ext cx="10300002" cy="9525"/>
          </a:xfrm>
          <a:prstGeom prst="line">
            <a:avLst/>
          </a:prstGeom>
          <a:ln w="9525" cap="rnd">
            <a:solidFill>
              <a:srgbClr val="000000"/>
            </a:solidFill>
            <a:prstDash val="solid"/>
            <a:headEnd type="none" w="sm" len="sm"/>
            <a:tailEnd type="none" w="sm" len="sm"/>
          </a:ln>
        </p:spPr>
      </p:sp>
      <p:sp>
        <p:nvSpPr>
          <p:cNvPr id="16" name="AutoShape 16"/>
          <p:cNvSpPr/>
          <p:nvPr/>
        </p:nvSpPr>
        <p:spPr>
          <a:xfrm>
            <a:off x="10309526" y="3425825"/>
            <a:ext cx="8216890" cy="0"/>
          </a:xfrm>
          <a:prstGeom prst="line">
            <a:avLst/>
          </a:prstGeom>
          <a:ln w="9525" cap="rnd">
            <a:solidFill>
              <a:srgbClr val="000000"/>
            </a:solidFill>
            <a:prstDash val="solid"/>
            <a:headEnd type="none" w="sm" len="sm"/>
            <a:tailEnd type="none" w="sm" len="sm"/>
          </a:ln>
        </p:spPr>
      </p:sp>
      <p:sp>
        <p:nvSpPr>
          <p:cNvPr id="17" name="AutoShape 17"/>
          <p:cNvSpPr/>
          <p:nvPr/>
        </p:nvSpPr>
        <p:spPr>
          <a:xfrm>
            <a:off x="10309526" y="6851650"/>
            <a:ext cx="8216890" cy="0"/>
          </a:xfrm>
          <a:prstGeom prst="line">
            <a:avLst/>
          </a:prstGeom>
          <a:ln w="9525" cap="rnd">
            <a:solidFill>
              <a:srgbClr val="000000"/>
            </a:solidFill>
            <a:prstDash val="solid"/>
            <a:headEnd type="none" w="sm" len="sm"/>
            <a:tailEnd type="none" w="sm" len="sm"/>
          </a:ln>
        </p:spPr>
      </p:sp>
      <p:sp>
        <p:nvSpPr>
          <p:cNvPr id="18" name="Freeform 18"/>
          <p:cNvSpPr/>
          <p:nvPr/>
        </p:nvSpPr>
        <p:spPr>
          <a:xfrm>
            <a:off x="10711444" y="735589"/>
            <a:ext cx="631123" cy="582928"/>
          </a:xfrm>
          <a:custGeom>
            <a:avLst/>
            <a:gdLst/>
            <a:ahLst/>
            <a:cxnLst/>
            <a:rect l="l" t="t" r="r" b="b"/>
            <a:pathLst>
              <a:path w="631123" h="582928">
                <a:moveTo>
                  <a:pt x="0" y="0"/>
                </a:moveTo>
                <a:lnTo>
                  <a:pt x="631123" y="0"/>
                </a:lnTo>
                <a:lnTo>
                  <a:pt x="631123" y="582928"/>
                </a:lnTo>
                <a:lnTo>
                  <a:pt x="0" y="58292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9" name="Freeform 19"/>
          <p:cNvSpPr/>
          <p:nvPr/>
        </p:nvSpPr>
        <p:spPr>
          <a:xfrm>
            <a:off x="10818368" y="4263073"/>
            <a:ext cx="631123" cy="582928"/>
          </a:xfrm>
          <a:custGeom>
            <a:avLst/>
            <a:gdLst/>
            <a:ahLst/>
            <a:cxnLst/>
            <a:rect l="l" t="t" r="r" b="b"/>
            <a:pathLst>
              <a:path w="631123" h="582928">
                <a:moveTo>
                  <a:pt x="0" y="0"/>
                </a:moveTo>
                <a:lnTo>
                  <a:pt x="631123" y="0"/>
                </a:lnTo>
                <a:lnTo>
                  <a:pt x="631123" y="582928"/>
                </a:lnTo>
                <a:lnTo>
                  <a:pt x="0" y="58292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20" name="Freeform 20"/>
          <p:cNvSpPr/>
          <p:nvPr/>
        </p:nvSpPr>
        <p:spPr>
          <a:xfrm>
            <a:off x="10711444" y="7596780"/>
            <a:ext cx="631123" cy="582928"/>
          </a:xfrm>
          <a:custGeom>
            <a:avLst/>
            <a:gdLst/>
            <a:ahLst/>
            <a:cxnLst/>
            <a:rect l="l" t="t" r="r" b="b"/>
            <a:pathLst>
              <a:path w="631123" h="582928">
                <a:moveTo>
                  <a:pt x="0" y="0"/>
                </a:moveTo>
                <a:lnTo>
                  <a:pt x="631123" y="0"/>
                </a:lnTo>
                <a:lnTo>
                  <a:pt x="631123" y="582928"/>
                </a:lnTo>
                <a:lnTo>
                  <a:pt x="0" y="58292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pic>
        <p:nvPicPr>
          <p:cNvPr id="4098" name="Picture 2" descr="The future of payments: 6 predictions | The Enterprisers Project">
            <a:extLst>
              <a:ext uri="{FF2B5EF4-FFF2-40B4-BE49-F238E27FC236}">
                <a16:creationId xmlns:a16="http://schemas.microsoft.com/office/drawing/2014/main" id="{A7ED25BB-93F1-4898-B42A-003827D886C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28599" y="5076826"/>
            <a:ext cx="9902785" cy="50101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9708754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347291"/>
            <a:ext cx="7129449" cy="2462213"/>
          </a:xfrm>
          <a:prstGeom prst="rect">
            <a:avLst/>
          </a:prstGeom>
        </p:spPr>
        <p:txBody>
          <a:bodyPr wrap="square" lIns="0" tIns="0" rIns="0" bIns="0" rtlCol="0" anchor="t">
            <a:spAutoFit/>
          </a:bodyPr>
          <a:lstStyle/>
          <a:p>
            <a:pPr algn="l">
              <a:lnSpc>
                <a:spcPts val="9600"/>
              </a:lnSpc>
            </a:pPr>
            <a:r>
              <a:rPr lang="en-US" sz="8000" spc="-320" dirty="0">
                <a:solidFill>
                  <a:srgbClr val="000000"/>
                </a:solidFill>
                <a:latin typeface="Russo One"/>
                <a:ea typeface="Russo One"/>
                <a:cs typeface="Russo One"/>
                <a:sym typeface="Russo One"/>
              </a:rPr>
              <a:t>Shipping</a:t>
            </a:r>
          </a:p>
          <a:p>
            <a:pPr algn="l">
              <a:lnSpc>
                <a:spcPts val="9600"/>
              </a:lnSpc>
            </a:pPr>
            <a:r>
              <a:rPr lang="en-US" sz="8000" spc="-320" dirty="0">
                <a:solidFill>
                  <a:srgbClr val="000000"/>
                </a:solidFill>
                <a:latin typeface="Russo One"/>
                <a:ea typeface="Russo One"/>
                <a:cs typeface="Russo One"/>
                <a:sym typeface="Russo One"/>
              </a:rPr>
              <a:t>Metrics</a:t>
            </a:r>
          </a:p>
        </p:txBody>
      </p:sp>
      <p:grpSp>
        <p:nvGrpSpPr>
          <p:cNvPr id="3" name="Group 3"/>
          <p:cNvGrpSpPr/>
          <p:nvPr/>
        </p:nvGrpSpPr>
        <p:grpSpPr>
          <a:xfrm>
            <a:off x="0" y="3070047"/>
            <a:ext cx="9153525" cy="1230228"/>
            <a:chOff x="0" y="0"/>
            <a:chExt cx="12204700" cy="1496359"/>
          </a:xfrm>
        </p:grpSpPr>
        <p:sp>
          <p:nvSpPr>
            <p:cNvPr id="4" name="AutoShape 4"/>
            <p:cNvSpPr/>
            <p:nvPr/>
          </p:nvSpPr>
          <p:spPr>
            <a:xfrm>
              <a:off x="0" y="0"/>
              <a:ext cx="12204700" cy="1496359"/>
            </a:xfrm>
            <a:prstGeom prst="rect">
              <a:avLst/>
            </a:prstGeom>
            <a:solidFill>
              <a:srgbClr val="000000"/>
            </a:solidFill>
          </p:spPr>
          <p:txBody>
            <a:bodyPr/>
            <a:lstStyle/>
            <a:p>
              <a:r>
                <a:rPr lang="en-US" dirty="0"/>
                <a:t>Customer Lifetime Value (CLV):-- Sum of the total order values per customer (top 5)</a:t>
              </a:r>
              <a:endParaRPr lang="en-IN" dirty="0"/>
            </a:p>
          </p:txBody>
        </p:sp>
        <p:sp>
          <p:nvSpPr>
            <p:cNvPr id="5" name="TextBox 5"/>
            <p:cNvSpPr txBox="1"/>
            <p:nvPr/>
          </p:nvSpPr>
          <p:spPr>
            <a:xfrm>
              <a:off x="2189984" y="376704"/>
              <a:ext cx="8421467" cy="685145"/>
            </a:xfrm>
            <a:prstGeom prst="rect">
              <a:avLst/>
            </a:prstGeom>
          </p:spPr>
          <p:txBody>
            <a:bodyPr lIns="0" tIns="0" rIns="0" bIns="0" rtlCol="0" anchor="t">
              <a:spAutoFit/>
            </a:bodyPr>
            <a:lstStyle/>
            <a:p>
              <a:pPr algn="l">
                <a:lnSpc>
                  <a:spcPts val="4200"/>
                </a:lnSpc>
              </a:pPr>
              <a:endParaRPr lang="en-US" sz="3000" dirty="0">
                <a:solidFill>
                  <a:srgbClr val="FFFFFF"/>
                </a:solidFill>
                <a:latin typeface="DM Sans"/>
                <a:ea typeface="DM Sans"/>
                <a:cs typeface="DM Sans"/>
                <a:sym typeface="DM Sans"/>
              </a:endParaRPr>
            </a:p>
          </p:txBody>
        </p:sp>
        <p:sp>
          <p:nvSpPr>
            <p:cNvPr id="6" name="Freeform 6"/>
            <p:cNvSpPr/>
            <p:nvPr/>
          </p:nvSpPr>
          <p:spPr>
            <a:xfrm>
              <a:off x="1371600" y="375520"/>
              <a:ext cx="585413" cy="745318"/>
            </a:xfrm>
            <a:custGeom>
              <a:avLst/>
              <a:gdLst/>
              <a:ahLst/>
              <a:cxnLst/>
              <a:rect l="l" t="t" r="r" b="b"/>
              <a:pathLst>
                <a:path w="585413" h="745318">
                  <a:moveTo>
                    <a:pt x="0" y="0"/>
                  </a:moveTo>
                  <a:lnTo>
                    <a:pt x="585413" y="0"/>
                  </a:lnTo>
                  <a:lnTo>
                    <a:pt x="585413" y="745318"/>
                  </a:lnTo>
                  <a:lnTo>
                    <a:pt x="0" y="74531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sp>
        <p:nvSpPr>
          <p:cNvPr id="11" name="AutoShape 11"/>
          <p:cNvSpPr/>
          <p:nvPr/>
        </p:nvSpPr>
        <p:spPr>
          <a:xfrm rot="-5400000">
            <a:off x="4005262" y="5138738"/>
            <a:ext cx="10287000" cy="0"/>
          </a:xfrm>
          <a:prstGeom prst="line">
            <a:avLst/>
          </a:prstGeom>
          <a:ln w="9525" cap="rnd">
            <a:solidFill>
              <a:srgbClr val="000000"/>
            </a:solidFill>
            <a:prstDash val="solid"/>
            <a:headEnd type="none" w="sm" len="sm"/>
            <a:tailEnd type="none" w="sm" len="sm"/>
          </a:ln>
        </p:spPr>
      </p:sp>
      <p:sp>
        <p:nvSpPr>
          <p:cNvPr id="12" name="AutoShape 12"/>
          <p:cNvSpPr/>
          <p:nvPr/>
        </p:nvSpPr>
        <p:spPr>
          <a:xfrm>
            <a:off x="9153525" y="1028700"/>
            <a:ext cx="9684388" cy="0"/>
          </a:xfrm>
          <a:prstGeom prst="line">
            <a:avLst/>
          </a:prstGeom>
          <a:ln w="9525" cap="rnd">
            <a:solidFill>
              <a:srgbClr val="000000"/>
            </a:solidFill>
            <a:prstDash val="solid"/>
            <a:headEnd type="none" w="sm" len="sm"/>
            <a:tailEnd type="none" w="sm" len="sm"/>
          </a:ln>
        </p:spPr>
      </p:sp>
      <p:sp>
        <p:nvSpPr>
          <p:cNvPr id="13" name="Freeform 13"/>
          <p:cNvSpPr/>
          <p:nvPr/>
        </p:nvSpPr>
        <p:spPr>
          <a:xfrm rot="-5400000">
            <a:off x="17422835" y="347950"/>
            <a:ext cx="362710" cy="361391"/>
          </a:xfrm>
          <a:custGeom>
            <a:avLst/>
            <a:gdLst/>
            <a:ahLst/>
            <a:cxnLst/>
            <a:rect l="l" t="t" r="r" b="b"/>
            <a:pathLst>
              <a:path w="362710" h="361391">
                <a:moveTo>
                  <a:pt x="0" y="0"/>
                </a:moveTo>
                <a:lnTo>
                  <a:pt x="362709" y="0"/>
                </a:lnTo>
                <a:lnTo>
                  <a:pt x="362709" y="361390"/>
                </a:lnTo>
                <a:lnTo>
                  <a:pt x="0" y="36139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4" name="TextBox 14"/>
          <p:cNvSpPr txBox="1"/>
          <p:nvPr/>
        </p:nvSpPr>
        <p:spPr>
          <a:xfrm>
            <a:off x="9689984" y="356243"/>
            <a:ext cx="3139207" cy="306705"/>
          </a:xfrm>
          <a:prstGeom prst="rect">
            <a:avLst/>
          </a:prstGeom>
        </p:spPr>
        <p:txBody>
          <a:bodyPr lIns="0" tIns="0" rIns="0" bIns="0" rtlCol="0" anchor="t">
            <a:spAutoFit/>
          </a:bodyPr>
          <a:lstStyle/>
          <a:p>
            <a:pPr algn="l">
              <a:lnSpc>
                <a:spcPts val="2520"/>
              </a:lnSpc>
            </a:pPr>
            <a:r>
              <a:rPr lang="en-US" sz="1800" dirty="0">
                <a:solidFill>
                  <a:srgbClr val="000000"/>
                </a:solidFill>
                <a:latin typeface="DM Sans"/>
                <a:ea typeface="DM Sans"/>
                <a:cs typeface="DM Sans"/>
                <a:sym typeface="DM Sans"/>
              </a:rPr>
              <a:t>Result:</a:t>
            </a:r>
          </a:p>
        </p:txBody>
      </p:sp>
      <p:sp>
        <p:nvSpPr>
          <p:cNvPr id="16" name="TextBox 15">
            <a:extLst>
              <a:ext uri="{FF2B5EF4-FFF2-40B4-BE49-F238E27FC236}">
                <a16:creationId xmlns:a16="http://schemas.microsoft.com/office/drawing/2014/main" id="{5F1A5D56-64A8-484E-9090-66FEBFC0B18C}"/>
              </a:ext>
            </a:extLst>
          </p:cNvPr>
          <p:cNvSpPr txBox="1"/>
          <p:nvPr/>
        </p:nvSpPr>
        <p:spPr>
          <a:xfrm>
            <a:off x="1943038" y="3338232"/>
            <a:ext cx="5715000" cy="461665"/>
          </a:xfrm>
          <a:prstGeom prst="rect">
            <a:avLst/>
          </a:prstGeom>
          <a:noFill/>
        </p:spPr>
        <p:txBody>
          <a:bodyPr wrap="square">
            <a:spAutoFit/>
          </a:bodyPr>
          <a:lstStyle/>
          <a:p>
            <a:r>
              <a:rPr lang="en-US" sz="2400" b="1" dirty="0">
                <a:solidFill>
                  <a:schemeClr val="bg1"/>
                </a:solidFill>
              </a:rPr>
              <a:t>On-time Delivery Rate</a:t>
            </a:r>
            <a:endParaRPr lang="en-IN" sz="2400" b="1" dirty="0">
              <a:solidFill>
                <a:schemeClr val="bg1"/>
              </a:solidFill>
            </a:endParaRPr>
          </a:p>
        </p:txBody>
      </p:sp>
      <p:sp>
        <p:nvSpPr>
          <p:cNvPr id="17" name="TextBox 16">
            <a:extLst>
              <a:ext uri="{FF2B5EF4-FFF2-40B4-BE49-F238E27FC236}">
                <a16:creationId xmlns:a16="http://schemas.microsoft.com/office/drawing/2014/main" id="{23460EC0-6922-43F7-995D-FFC000FF18F8}"/>
              </a:ext>
            </a:extLst>
          </p:cNvPr>
          <p:cNvSpPr txBox="1"/>
          <p:nvPr/>
        </p:nvSpPr>
        <p:spPr>
          <a:xfrm>
            <a:off x="838200" y="4762500"/>
            <a:ext cx="7595292" cy="1200329"/>
          </a:xfrm>
          <a:prstGeom prst="rect">
            <a:avLst/>
          </a:prstGeom>
          <a:noFill/>
        </p:spPr>
        <p:txBody>
          <a:bodyPr wrap="square" rtlCol="0">
            <a:spAutoFit/>
          </a:bodyPr>
          <a:lstStyle/>
          <a:p>
            <a:pPr algn="ctr"/>
            <a:r>
              <a:rPr lang="en-US" sz="2400" b="1" dirty="0"/>
              <a:t>This query calculates on-time Delivery Rate (i.e., the percentage of orders delivered before the estimated delivery date)</a:t>
            </a:r>
            <a:endParaRPr lang="en-IN" sz="2400" b="1" u="sng" dirty="0"/>
          </a:p>
        </p:txBody>
      </p:sp>
      <p:sp>
        <p:nvSpPr>
          <p:cNvPr id="19" name="TextBox 18">
            <a:extLst>
              <a:ext uri="{FF2B5EF4-FFF2-40B4-BE49-F238E27FC236}">
                <a16:creationId xmlns:a16="http://schemas.microsoft.com/office/drawing/2014/main" id="{832FC12F-74F1-4E79-B279-4D3E63AC8E99}"/>
              </a:ext>
            </a:extLst>
          </p:cNvPr>
          <p:cNvSpPr txBox="1"/>
          <p:nvPr/>
        </p:nvSpPr>
        <p:spPr>
          <a:xfrm>
            <a:off x="708133" y="5917829"/>
            <a:ext cx="7845541" cy="4154984"/>
          </a:xfrm>
          <a:prstGeom prst="rect">
            <a:avLst/>
          </a:prstGeom>
          <a:noFill/>
          <a:ln>
            <a:solidFill>
              <a:schemeClr val="tx2">
                <a:lumMod val="50000"/>
              </a:schemeClr>
            </a:solidFill>
          </a:ln>
        </p:spPr>
        <p:txBody>
          <a:bodyPr wrap="square" rtlCol="0">
            <a:spAutoFit/>
          </a:bodyPr>
          <a:lstStyle/>
          <a:p>
            <a:r>
              <a:rPr lang="en-US" sz="2400" dirty="0"/>
              <a:t>SELECT </a:t>
            </a:r>
          </a:p>
          <a:p>
            <a:r>
              <a:rPr lang="en-US" sz="2400" dirty="0"/>
              <a:t>    CONCAT(ROUND((COUNT(CASE WHEN </a:t>
            </a:r>
            <a:r>
              <a:rPr lang="en-US" sz="2400" dirty="0" err="1"/>
              <a:t>order_delivered_customer_date</a:t>
            </a:r>
            <a:r>
              <a:rPr lang="en-US" sz="2400" dirty="0"/>
              <a:t> &lt;= </a:t>
            </a:r>
            <a:r>
              <a:rPr lang="en-US" sz="2400" dirty="0" err="1"/>
              <a:t>order_estimated_delivery_date</a:t>
            </a:r>
            <a:r>
              <a:rPr lang="en-US" sz="2400" dirty="0"/>
              <a:t> </a:t>
            </a:r>
          </a:p>
          <a:p>
            <a:r>
              <a:rPr lang="en-US" sz="2400" dirty="0"/>
              <a:t>        THEN 1 END) * 100.0 / COUNT(</a:t>
            </a:r>
            <a:r>
              <a:rPr lang="en-US" sz="2400" dirty="0" err="1"/>
              <a:t>order_id</a:t>
            </a:r>
            <a:r>
              <a:rPr lang="en-US" sz="2400" dirty="0"/>
              <a:t>)), 2), '%') AS </a:t>
            </a:r>
            <a:r>
              <a:rPr lang="en-US" sz="2400" dirty="0" err="1"/>
              <a:t>on_time_delivery_rate</a:t>
            </a:r>
            <a:endParaRPr lang="en-US" sz="2400" dirty="0"/>
          </a:p>
          <a:p>
            <a:r>
              <a:rPr lang="en-US" sz="2400" dirty="0"/>
              <a:t>FROM </a:t>
            </a:r>
          </a:p>
          <a:p>
            <a:r>
              <a:rPr lang="en-US" sz="2400" dirty="0"/>
              <a:t>    orders</a:t>
            </a:r>
          </a:p>
          <a:p>
            <a:r>
              <a:rPr lang="en-US" sz="2400" dirty="0"/>
              <a:t>WHERE </a:t>
            </a:r>
          </a:p>
          <a:p>
            <a:r>
              <a:rPr lang="en-US" sz="2400" dirty="0"/>
              <a:t>    </a:t>
            </a:r>
            <a:r>
              <a:rPr lang="en-US" sz="2400" dirty="0" err="1"/>
              <a:t>order_delivered_customer_date</a:t>
            </a:r>
            <a:r>
              <a:rPr lang="en-US" sz="2400" dirty="0"/>
              <a:t> IS NOT NULL </a:t>
            </a:r>
          </a:p>
          <a:p>
            <a:r>
              <a:rPr lang="en-US" sz="2400" dirty="0"/>
              <a:t>    AND </a:t>
            </a:r>
            <a:r>
              <a:rPr lang="en-US" sz="2400" dirty="0" err="1"/>
              <a:t>order_estimated_delivery_date</a:t>
            </a:r>
            <a:r>
              <a:rPr lang="en-US" sz="2400" dirty="0"/>
              <a:t> IS NOT NULL;</a:t>
            </a:r>
          </a:p>
        </p:txBody>
      </p:sp>
      <p:pic>
        <p:nvPicPr>
          <p:cNvPr id="9" name="Picture 8">
            <a:extLst>
              <a:ext uri="{FF2B5EF4-FFF2-40B4-BE49-F238E27FC236}">
                <a16:creationId xmlns:a16="http://schemas.microsoft.com/office/drawing/2014/main" id="{2AE68F47-3453-4869-881C-32AC8182AE8C}"/>
              </a:ext>
            </a:extLst>
          </p:cNvPr>
          <p:cNvPicPr>
            <a:picLocks noChangeAspect="1"/>
          </p:cNvPicPr>
          <p:nvPr/>
        </p:nvPicPr>
        <p:blipFill rotWithShape="1">
          <a:blip r:embed="rId6"/>
          <a:srcRect l="21834" t="76152" r="66342" b="15176"/>
          <a:stretch/>
        </p:blipFill>
        <p:spPr>
          <a:xfrm>
            <a:off x="9924216" y="3909595"/>
            <a:ext cx="7044140" cy="2906137"/>
          </a:xfrm>
          <a:prstGeom prst="rect">
            <a:avLst/>
          </a:prstGeom>
        </p:spPr>
      </p:pic>
    </p:spTree>
    <p:extLst>
      <p:ext uri="{BB962C8B-B14F-4D97-AF65-F5344CB8AC3E}">
        <p14:creationId xmlns:p14="http://schemas.microsoft.com/office/powerpoint/2010/main" val="646005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chemeClr val="accent6">
                <a:lumMod val="60000"/>
                <a:lumOff val="40000"/>
              </a:schemeClr>
            </a:gs>
            <a:gs pos="74000">
              <a:schemeClr val="accent1">
                <a:lumMod val="45000"/>
                <a:lumOff val="55000"/>
              </a:schemeClr>
            </a:gs>
            <a:gs pos="83000">
              <a:schemeClr val="accent1">
                <a:lumMod val="45000"/>
                <a:lumOff val="55000"/>
              </a:schemeClr>
            </a:gs>
            <a:gs pos="100000">
              <a:schemeClr val="bg2"/>
            </a:gs>
          </a:gsLst>
          <a:lin ang="5400000" scaled="1"/>
        </a:gra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FBEA7D9-01F8-49B0-9EA2-9AC1EA94FA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09725" y="419100"/>
            <a:ext cx="15068550" cy="9267825"/>
          </a:xfrm>
          <a:prstGeom prst="rect">
            <a:avLst/>
          </a:prstGeom>
        </p:spPr>
      </p:pic>
    </p:spTree>
    <p:extLst>
      <p:ext uri="{BB962C8B-B14F-4D97-AF65-F5344CB8AC3E}">
        <p14:creationId xmlns:p14="http://schemas.microsoft.com/office/powerpoint/2010/main" val="198319914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347291"/>
            <a:ext cx="7129449" cy="2462213"/>
          </a:xfrm>
          <a:prstGeom prst="rect">
            <a:avLst/>
          </a:prstGeom>
        </p:spPr>
        <p:txBody>
          <a:bodyPr wrap="square" lIns="0" tIns="0" rIns="0" bIns="0" rtlCol="0" anchor="t">
            <a:spAutoFit/>
          </a:bodyPr>
          <a:lstStyle/>
          <a:p>
            <a:pPr algn="l">
              <a:lnSpc>
                <a:spcPts val="9600"/>
              </a:lnSpc>
            </a:pPr>
            <a:r>
              <a:rPr lang="en-US" sz="8000" spc="-320" dirty="0">
                <a:solidFill>
                  <a:srgbClr val="000000"/>
                </a:solidFill>
                <a:latin typeface="Russo One"/>
                <a:ea typeface="Russo One"/>
                <a:cs typeface="Russo One"/>
                <a:sym typeface="Russo One"/>
              </a:rPr>
              <a:t>Shipping</a:t>
            </a:r>
          </a:p>
          <a:p>
            <a:pPr algn="l">
              <a:lnSpc>
                <a:spcPts val="9600"/>
              </a:lnSpc>
            </a:pPr>
            <a:r>
              <a:rPr lang="en-US" sz="8000" spc="-320" dirty="0">
                <a:solidFill>
                  <a:srgbClr val="000000"/>
                </a:solidFill>
                <a:latin typeface="Russo One"/>
                <a:ea typeface="Russo One"/>
                <a:cs typeface="Russo One"/>
                <a:sym typeface="Russo One"/>
              </a:rPr>
              <a:t>Metrics</a:t>
            </a:r>
          </a:p>
        </p:txBody>
      </p:sp>
      <p:grpSp>
        <p:nvGrpSpPr>
          <p:cNvPr id="3" name="Group 3"/>
          <p:cNvGrpSpPr/>
          <p:nvPr/>
        </p:nvGrpSpPr>
        <p:grpSpPr>
          <a:xfrm>
            <a:off x="0" y="3070047"/>
            <a:ext cx="9153525" cy="1230228"/>
            <a:chOff x="0" y="0"/>
            <a:chExt cx="12204700" cy="1496359"/>
          </a:xfrm>
        </p:grpSpPr>
        <p:sp>
          <p:nvSpPr>
            <p:cNvPr id="4" name="AutoShape 4"/>
            <p:cNvSpPr/>
            <p:nvPr/>
          </p:nvSpPr>
          <p:spPr>
            <a:xfrm>
              <a:off x="0" y="0"/>
              <a:ext cx="12204700" cy="1496359"/>
            </a:xfrm>
            <a:prstGeom prst="rect">
              <a:avLst/>
            </a:prstGeom>
            <a:solidFill>
              <a:srgbClr val="000000"/>
            </a:solidFill>
          </p:spPr>
          <p:txBody>
            <a:bodyPr/>
            <a:lstStyle/>
            <a:p>
              <a:r>
                <a:rPr lang="en-US" dirty="0"/>
                <a:t>Customer Lifetime Value (CLV):-- Sum of the total order values per customer (top 5)</a:t>
              </a:r>
              <a:endParaRPr lang="en-IN" dirty="0"/>
            </a:p>
          </p:txBody>
        </p:sp>
        <p:sp>
          <p:nvSpPr>
            <p:cNvPr id="5" name="TextBox 5"/>
            <p:cNvSpPr txBox="1"/>
            <p:nvPr/>
          </p:nvSpPr>
          <p:spPr>
            <a:xfrm>
              <a:off x="2189984" y="376704"/>
              <a:ext cx="8421467" cy="685145"/>
            </a:xfrm>
            <a:prstGeom prst="rect">
              <a:avLst/>
            </a:prstGeom>
          </p:spPr>
          <p:txBody>
            <a:bodyPr lIns="0" tIns="0" rIns="0" bIns="0" rtlCol="0" anchor="t">
              <a:spAutoFit/>
            </a:bodyPr>
            <a:lstStyle/>
            <a:p>
              <a:pPr algn="l">
                <a:lnSpc>
                  <a:spcPts val="4200"/>
                </a:lnSpc>
              </a:pPr>
              <a:endParaRPr lang="en-US" sz="3000" dirty="0">
                <a:solidFill>
                  <a:srgbClr val="FFFFFF"/>
                </a:solidFill>
                <a:latin typeface="DM Sans"/>
                <a:ea typeface="DM Sans"/>
                <a:cs typeface="DM Sans"/>
                <a:sym typeface="DM Sans"/>
              </a:endParaRPr>
            </a:p>
          </p:txBody>
        </p:sp>
        <p:sp>
          <p:nvSpPr>
            <p:cNvPr id="6" name="Freeform 6"/>
            <p:cNvSpPr/>
            <p:nvPr/>
          </p:nvSpPr>
          <p:spPr>
            <a:xfrm>
              <a:off x="1371600" y="375520"/>
              <a:ext cx="585413" cy="745318"/>
            </a:xfrm>
            <a:custGeom>
              <a:avLst/>
              <a:gdLst/>
              <a:ahLst/>
              <a:cxnLst/>
              <a:rect l="l" t="t" r="r" b="b"/>
              <a:pathLst>
                <a:path w="585413" h="745318">
                  <a:moveTo>
                    <a:pt x="0" y="0"/>
                  </a:moveTo>
                  <a:lnTo>
                    <a:pt x="585413" y="0"/>
                  </a:lnTo>
                  <a:lnTo>
                    <a:pt x="585413" y="745318"/>
                  </a:lnTo>
                  <a:lnTo>
                    <a:pt x="0" y="74531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sp>
        <p:nvSpPr>
          <p:cNvPr id="11" name="AutoShape 11"/>
          <p:cNvSpPr/>
          <p:nvPr/>
        </p:nvSpPr>
        <p:spPr>
          <a:xfrm rot="-5400000">
            <a:off x="4005262" y="5138738"/>
            <a:ext cx="10287000" cy="0"/>
          </a:xfrm>
          <a:prstGeom prst="line">
            <a:avLst/>
          </a:prstGeom>
          <a:ln w="9525" cap="rnd">
            <a:solidFill>
              <a:srgbClr val="000000"/>
            </a:solidFill>
            <a:prstDash val="solid"/>
            <a:headEnd type="none" w="sm" len="sm"/>
            <a:tailEnd type="none" w="sm" len="sm"/>
          </a:ln>
        </p:spPr>
      </p:sp>
      <p:sp>
        <p:nvSpPr>
          <p:cNvPr id="12" name="AutoShape 12"/>
          <p:cNvSpPr/>
          <p:nvPr/>
        </p:nvSpPr>
        <p:spPr>
          <a:xfrm>
            <a:off x="9153525" y="1028700"/>
            <a:ext cx="9684388" cy="0"/>
          </a:xfrm>
          <a:prstGeom prst="line">
            <a:avLst/>
          </a:prstGeom>
          <a:ln w="9525" cap="rnd">
            <a:solidFill>
              <a:srgbClr val="000000"/>
            </a:solidFill>
            <a:prstDash val="solid"/>
            <a:headEnd type="none" w="sm" len="sm"/>
            <a:tailEnd type="none" w="sm" len="sm"/>
          </a:ln>
        </p:spPr>
      </p:sp>
      <p:sp>
        <p:nvSpPr>
          <p:cNvPr id="13" name="Freeform 13"/>
          <p:cNvSpPr/>
          <p:nvPr/>
        </p:nvSpPr>
        <p:spPr>
          <a:xfrm rot="-5400000">
            <a:off x="17422835" y="347950"/>
            <a:ext cx="362710" cy="361391"/>
          </a:xfrm>
          <a:custGeom>
            <a:avLst/>
            <a:gdLst/>
            <a:ahLst/>
            <a:cxnLst/>
            <a:rect l="l" t="t" r="r" b="b"/>
            <a:pathLst>
              <a:path w="362710" h="361391">
                <a:moveTo>
                  <a:pt x="0" y="0"/>
                </a:moveTo>
                <a:lnTo>
                  <a:pt x="362709" y="0"/>
                </a:lnTo>
                <a:lnTo>
                  <a:pt x="362709" y="361390"/>
                </a:lnTo>
                <a:lnTo>
                  <a:pt x="0" y="36139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4" name="TextBox 14"/>
          <p:cNvSpPr txBox="1"/>
          <p:nvPr/>
        </p:nvSpPr>
        <p:spPr>
          <a:xfrm>
            <a:off x="9689984" y="356243"/>
            <a:ext cx="3139207" cy="306705"/>
          </a:xfrm>
          <a:prstGeom prst="rect">
            <a:avLst/>
          </a:prstGeom>
        </p:spPr>
        <p:txBody>
          <a:bodyPr lIns="0" tIns="0" rIns="0" bIns="0" rtlCol="0" anchor="t">
            <a:spAutoFit/>
          </a:bodyPr>
          <a:lstStyle/>
          <a:p>
            <a:pPr algn="l">
              <a:lnSpc>
                <a:spcPts val="2520"/>
              </a:lnSpc>
            </a:pPr>
            <a:r>
              <a:rPr lang="en-US" sz="1800" dirty="0">
                <a:solidFill>
                  <a:srgbClr val="000000"/>
                </a:solidFill>
                <a:latin typeface="DM Sans"/>
                <a:ea typeface="DM Sans"/>
                <a:cs typeface="DM Sans"/>
                <a:sym typeface="DM Sans"/>
              </a:rPr>
              <a:t>Result:</a:t>
            </a:r>
          </a:p>
        </p:txBody>
      </p:sp>
      <p:sp>
        <p:nvSpPr>
          <p:cNvPr id="16" name="TextBox 15">
            <a:extLst>
              <a:ext uri="{FF2B5EF4-FFF2-40B4-BE49-F238E27FC236}">
                <a16:creationId xmlns:a16="http://schemas.microsoft.com/office/drawing/2014/main" id="{5F1A5D56-64A8-484E-9090-66FEBFC0B18C}"/>
              </a:ext>
            </a:extLst>
          </p:cNvPr>
          <p:cNvSpPr txBox="1"/>
          <p:nvPr/>
        </p:nvSpPr>
        <p:spPr>
          <a:xfrm>
            <a:off x="1943038" y="3338232"/>
            <a:ext cx="5715000" cy="461665"/>
          </a:xfrm>
          <a:prstGeom prst="rect">
            <a:avLst/>
          </a:prstGeom>
          <a:noFill/>
        </p:spPr>
        <p:txBody>
          <a:bodyPr wrap="square">
            <a:spAutoFit/>
          </a:bodyPr>
          <a:lstStyle/>
          <a:p>
            <a:r>
              <a:rPr lang="en-US" sz="2400" b="1" dirty="0">
                <a:solidFill>
                  <a:schemeClr val="bg1"/>
                </a:solidFill>
              </a:rPr>
              <a:t> Average delivery cost region-wise</a:t>
            </a:r>
            <a:endParaRPr lang="en-IN" sz="2400" b="1" dirty="0">
              <a:solidFill>
                <a:schemeClr val="bg1"/>
              </a:solidFill>
            </a:endParaRPr>
          </a:p>
        </p:txBody>
      </p:sp>
      <p:sp>
        <p:nvSpPr>
          <p:cNvPr id="17" name="TextBox 16">
            <a:extLst>
              <a:ext uri="{FF2B5EF4-FFF2-40B4-BE49-F238E27FC236}">
                <a16:creationId xmlns:a16="http://schemas.microsoft.com/office/drawing/2014/main" id="{23460EC0-6922-43F7-995D-FFC000FF18F8}"/>
              </a:ext>
            </a:extLst>
          </p:cNvPr>
          <p:cNvSpPr txBox="1"/>
          <p:nvPr/>
        </p:nvSpPr>
        <p:spPr>
          <a:xfrm>
            <a:off x="838200" y="4762500"/>
            <a:ext cx="7595292" cy="461665"/>
          </a:xfrm>
          <a:prstGeom prst="rect">
            <a:avLst/>
          </a:prstGeom>
          <a:noFill/>
        </p:spPr>
        <p:txBody>
          <a:bodyPr wrap="square" rtlCol="0">
            <a:spAutoFit/>
          </a:bodyPr>
          <a:lstStyle/>
          <a:p>
            <a:pPr algn="ctr"/>
            <a:r>
              <a:rPr lang="en-US" sz="2400" b="1" dirty="0"/>
              <a:t>This query calculates  average delivery cost region-wise</a:t>
            </a:r>
            <a:endParaRPr lang="en-IN" sz="2400" b="1" u="sng" dirty="0"/>
          </a:p>
        </p:txBody>
      </p:sp>
      <p:sp>
        <p:nvSpPr>
          <p:cNvPr id="19" name="TextBox 18">
            <a:extLst>
              <a:ext uri="{FF2B5EF4-FFF2-40B4-BE49-F238E27FC236}">
                <a16:creationId xmlns:a16="http://schemas.microsoft.com/office/drawing/2014/main" id="{832FC12F-74F1-4E79-B279-4D3E63AC8E99}"/>
              </a:ext>
            </a:extLst>
          </p:cNvPr>
          <p:cNvSpPr txBox="1"/>
          <p:nvPr/>
        </p:nvSpPr>
        <p:spPr>
          <a:xfrm>
            <a:off x="708133" y="5917829"/>
            <a:ext cx="7845541" cy="3970318"/>
          </a:xfrm>
          <a:prstGeom prst="rect">
            <a:avLst/>
          </a:prstGeom>
          <a:noFill/>
          <a:ln>
            <a:solidFill>
              <a:schemeClr val="tx2">
                <a:lumMod val="50000"/>
              </a:schemeClr>
            </a:solidFill>
          </a:ln>
        </p:spPr>
        <p:txBody>
          <a:bodyPr wrap="square" rtlCol="0">
            <a:spAutoFit/>
          </a:bodyPr>
          <a:lstStyle/>
          <a:p>
            <a:r>
              <a:rPr lang="en-US" dirty="0"/>
              <a:t>SELECT </a:t>
            </a:r>
          </a:p>
          <a:p>
            <a:r>
              <a:rPr lang="en-US" dirty="0"/>
              <a:t>    </a:t>
            </a:r>
            <a:r>
              <a:rPr lang="en-US" dirty="0" err="1"/>
              <a:t>c.customer_city</a:t>
            </a:r>
            <a:r>
              <a:rPr lang="en-US" dirty="0"/>
              <a:t>, </a:t>
            </a:r>
          </a:p>
          <a:p>
            <a:r>
              <a:rPr lang="en-US" dirty="0"/>
              <a:t>    </a:t>
            </a:r>
            <a:r>
              <a:rPr lang="en-US" dirty="0" err="1"/>
              <a:t>c.customer_state</a:t>
            </a:r>
            <a:r>
              <a:rPr lang="en-US" dirty="0"/>
              <a:t>, </a:t>
            </a:r>
          </a:p>
          <a:p>
            <a:r>
              <a:rPr lang="en-US" dirty="0"/>
              <a:t>    ROUND(AVG(</a:t>
            </a:r>
            <a:r>
              <a:rPr lang="en-US" dirty="0" err="1"/>
              <a:t>oi.freight_value</a:t>
            </a:r>
            <a:r>
              <a:rPr lang="en-US" dirty="0"/>
              <a:t>), 2) AS </a:t>
            </a:r>
            <a:r>
              <a:rPr lang="en-US" dirty="0" err="1"/>
              <a:t>avg_freight_value</a:t>
            </a:r>
            <a:endParaRPr lang="en-US" dirty="0"/>
          </a:p>
          <a:p>
            <a:r>
              <a:rPr lang="en-US" dirty="0"/>
              <a:t>FROM </a:t>
            </a:r>
          </a:p>
          <a:p>
            <a:r>
              <a:rPr lang="en-US" dirty="0"/>
              <a:t>    orders o</a:t>
            </a:r>
          </a:p>
          <a:p>
            <a:r>
              <a:rPr lang="en-US" dirty="0"/>
              <a:t>JOIN </a:t>
            </a:r>
          </a:p>
          <a:p>
            <a:r>
              <a:rPr lang="en-US" dirty="0"/>
              <a:t>    customers c ON </a:t>
            </a:r>
            <a:r>
              <a:rPr lang="en-US" dirty="0" err="1"/>
              <a:t>o.customer_id</a:t>
            </a:r>
            <a:r>
              <a:rPr lang="en-US" dirty="0"/>
              <a:t> = </a:t>
            </a:r>
            <a:r>
              <a:rPr lang="en-US" dirty="0" err="1"/>
              <a:t>c.customer_id</a:t>
            </a:r>
            <a:endParaRPr lang="en-US" dirty="0"/>
          </a:p>
          <a:p>
            <a:r>
              <a:rPr lang="en-US" dirty="0"/>
              <a:t>JOIN </a:t>
            </a:r>
          </a:p>
          <a:p>
            <a:r>
              <a:rPr lang="en-US" dirty="0"/>
              <a:t>    </a:t>
            </a:r>
            <a:r>
              <a:rPr lang="en-US" dirty="0" err="1"/>
              <a:t>order_items</a:t>
            </a:r>
            <a:r>
              <a:rPr lang="en-US" dirty="0"/>
              <a:t> oi ON </a:t>
            </a:r>
            <a:r>
              <a:rPr lang="en-US" dirty="0" err="1"/>
              <a:t>o.order_id</a:t>
            </a:r>
            <a:r>
              <a:rPr lang="en-US" dirty="0"/>
              <a:t> = </a:t>
            </a:r>
            <a:r>
              <a:rPr lang="en-US" dirty="0" err="1"/>
              <a:t>oi.order_id</a:t>
            </a:r>
            <a:endParaRPr lang="en-US" dirty="0"/>
          </a:p>
          <a:p>
            <a:r>
              <a:rPr lang="en-US" dirty="0"/>
              <a:t>GROUP BY </a:t>
            </a:r>
          </a:p>
          <a:p>
            <a:r>
              <a:rPr lang="en-US" dirty="0"/>
              <a:t>    </a:t>
            </a:r>
            <a:r>
              <a:rPr lang="en-US" dirty="0" err="1"/>
              <a:t>c.customer_city</a:t>
            </a:r>
            <a:r>
              <a:rPr lang="en-US" dirty="0"/>
              <a:t>, </a:t>
            </a:r>
            <a:r>
              <a:rPr lang="en-US" dirty="0" err="1"/>
              <a:t>c.customer_state</a:t>
            </a:r>
            <a:endParaRPr lang="en-US" dirty="0"/>
          </a:p>
          <a:p>
            <a:r>
              <a:rPr lang="en-US" dirty="0"/>
              <a:t>ORDER BY </a:t>
            </a:r>
          </a:p>
          <a:p>
            <a:r>
              <a:rPr lang="en-US" dirty="0"/>
              <a:t>    </a:t>
            </a:r>
            <a:r>
              <a:rPr lang="en-US" dirty="0" err="1"/>
              <a:t>avg_freight_value</a:t>
            </a:r>
            <a:r>
              <a:rPr lang="en-US" dirty="0"/>
              <a:t> DESC;</a:t>
            </a:r>
          </a:p>
        </p:txBody>
      </p:sp>
      <p:pic>
        <p:nvPicPr>
          <p:cNvPr id="8" name="Picture 7">
            <a:extLst>
              <a:ext uri="{FF2B5EF4-FFF2-40B4-BE49-F238E27FC236}">
                <a16:creationId xmlns:a16="http://schemas.microsoft.com/office/drawing/2014/main" id="{4EF81527-E21E-4BCF-8138-4827E23BE2FC}"/>
              </a:ext>
            </a:extLst>
          </p:cNvPr>
          <p:cNvPicPr>
            <a:picLocks noChangeAspect="1"/>
          </p:cNvPicPr>
          <p:nvPr/>
        </p:nvPicPr>
        <p:blipFill rotWithShape="1">
          <a:blip r:embed="rId6"/>
          <a:srcRect l="20000" t="28518" r="47045" b="8518"/>
          <a:stretch/>
        </p:blipFill>
        <p:spPr>
          <a:xfrm>
            <a:off x="10025348" y="1259000"/>
            <a:ext cx="7379095" cy="7930330"/>
          </a:xfrm>
          <a:prstGeom prst="rect">
            <a:avLst/>
          </a:prstGeom>
        </p:spPr>
      </p:pic>
      <p:sp>
        <p:nvSpPr>
          <p:cNvPr id="18" name="TextBox 17">
            <a:extLst>
              <a:ext uri="{FF2B5EF4-FFF2-40B4-BE49-F238E27FC236}">
                <a16:creationId xmlns:a16="http://schemas.microsoft.com/office/drawing/2014/main" id="{B79140D9-7CFC-42DF-BC1D-FB934846DB34}"/>
              </a:ext>
            </a:extLst>
          </p:cNvPr>
          <p:cNvSpPr txBox="1"/>
          <p:nvPr/>
        </p:nvSpPr>
        <p:spPr>
          <a:xfrm>
            <a:off x="10338938" y="9791701"/>
            <a:ext cx="6806062" cy="369332"/>
          </a:xfrm>
          <a:prstGeom prst="rect">
            <a:avLst/>
          </a:prstGeom>
          <a:noFill/>
        </p:spPr>
        <p:txBody>
          <a:bodyPr wrap="square" rtlCol="0">
            <a:spAutoFit/>
          </a:bodyPr>
          <a:lstStyle/>
          <a:p>
            <a:pPr algn="ctr"/>
            <a:r>
              <a:rPr lang="en-US" b="1" dirty="0"/>
              <a:t>*Note: Only a portion of the table is shown.</a:t>
            </a:r>
            <a:endParaRPr lang="en-IN" b="1" dirty="0"/>
          </a:p>
        </p:txBody>
      </p:sp>
    </p:spTree>
    <p:extLst>
      <p:ext uri="{BB962C8B-B14F-4D97-AF65-F5344CB8AC3E}">
        <p14:creationId xmlns:p14="http://schemas.microsoft.com/office/powerpoint/2010/main" val="416394790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1176321"/>
            <a:ext cx="8340007" cy="2462213"/>
          </a:xfrm>
          <a:prstGeom prst="rect">
            <a:avLst/>
          </a:prstGeom>
        </p:spPr>
        <p:txBody>
          <a:bodyPr lIns="0" tIns="0" rIns="0" bIns="0" rtlCol="0" anchor="t">
            <a:spAutoFit/>
          </a:bodyPr>
          <a:lstStyle/>
          <a:p>
            <a:pPr algn="ctr">
              <a:lnSpc>
                <a:spcPts val="9600"/>
              </a:lnSpc>
            </a:pPr>
            <a:r>
              <a:rPr lang="en-US" sz="8000" spc="-320" dirty="0">
                <a:solidFill>
                  <a:srgbClr val="000000"/>
                </a:solidFill>
                <a:latin typeface="Russo One"/>
                <a:ea typeface="Russo One"/>
                <a:cs typeface="Russo One"/>
                <a:sym typeface="Russo One"/>
              </a:rPr>
              <a:t>Shipping</a:t>
            </a:r>
          </a:p>
          <a:p>
            <a:pPr algn="ctr">
              <a:lnSpc>
                <a:spcPts val="9600"/>
              </a:lnSpc>
            </a:pPr>
            <a:r>
              <a:rPr lang="en-US" sz="8000" spc="-320" dirty="0">
                <a:solidFill>
                  <a:srgbClr val="000000"/>
                </a:solidFill>
                <a:latin typeface="Russo One"/>
                <a:ea typeface="Russo One"/>
                <a:cs typeface="Russo One"/>
                <a:sym typeface="Russo One"/>
              </a:rPr>
              <a:t>Insights</a:t>
            </a:r>
          </a:p>
        </p:txBody>
      </p:sp>
      <p:grpSp>
        <p:nvGrpSpPr>
          <p:cNvPr id="5" name="Group 5"/>
          <p:cNvGrpSpPr/>
          <p:nvPr/>
        </p:nvGrpSpPr>
        <p:grpSpPr>
          <a:xfrm>
            <a:off x="11582400" y="809974"/>
            <a:ext cx="5253921" cy="1574569"/>
            <a:chOff x="0" y="-76200"/>
            <a:chExt cx="5770477" cy="2099424"/>
          </a:xfrm>
        </p:grpSpPr>
        <p:sp>
          <p:nvSpPr>
            <p:cNvPr id="6" name="TextBox 6"/>
            <p:cNvSpPr txBox="1"/>
            <p:nvPr/>
          </p:nvSpPr>
          <p:spPr>
            <a:xfrm>
              <a:off x="0" y="858033"/>
              <a:ext cx="5770477" cy="1165191"/>
            </a:xfrm>
            <a:prstGeom prst="rect">
              <a:avLst/>
            </a:prstGeom>
          </p:spPr>
          <p:txBody>
            <a:bodyPr lIns="0" tIns="0" rIns="0" bIns="0" rtlCol="0" anchor="t">
              <a:spAutoFit/>
            </a:bodyPr>
            <a:lstStyle/>
            <a:p>
              <a:pPr algn="l">
                <a:lnSpc>
                  <a:spcPts val="3600"/>
                </a:lnSpc>
              </a:pPr>
              <a:r>
                <a:rPr lang="en-US" b="1" dirty="0" err="1">
                  <a:solidFill>
                    <a:srgbClr val="000000"/>
                  </a:solidFill>
                  <a:latin typeface="DM Sans"/>
                  <a:ea typeface="DM Sans"/>
                  <a:cs typeface="DM Sans"/>
                  <a:sym typeface="DM Sans"/>
                  <a:hlinkClick r:id="rId2" tooltip="https://docs.google.com/spreadsheets/d/1DUF2isFWsqVSYhbaACYtbgcLi_YjDqpE3GLQIVgkKQg/edit#gid=69851113"/>
                </a:rPr>
                <a:t>Olist</a:t>
              </a:r>
              <a:r>
                <a:rPr lang="en-US" b="1" dirty="0">
                  <a:solidFill>
                    <a:srgbClr val="000000"/>
                  </a:solidFill>
                  <a:latin typeface="DM Sans"/>
                  <a:ea typeface="DM Sans"/>
                  <a:cs typeface="DM Sans"/>
                  <a:sym typeface="DM Sans"/>
                  <a:hlinkClick r:id="rId2" tooltip="https://docs.google.com/spreadsheets/d/1DUF2isFWsqVSYhbaACYtbgcLi_YjDqpE3GLQIVgkKQg/edit#gid=69851113"/>
                </a:rPr>
                <a:t> completes 93.23% delivery on time which </a:t>
              </a:r>
            </a:p>
            <a:p>
              <a:pPr algn="l">
                <a:lnSpc>
                  <a:spcPts val="3600"/>
                </a:lnSpc>
              </a:pPr>
              <a:r>
                <a:rPr lang="en-US" b="1" dirty="0">
                  <a:solidFill>
                    <a:srgbClr val="000000"/>
                  </a:solidFill>
                  <a:latin typeface="DM Sans"/>
                  <a:ea typeface="DM Sans"/>
                  <a:cs typeface="DM Sans"/>
                  <a:sym typeface="DM Sans"/>
                  <a:hlinkClick r:id="rId2" tooltip="https://docs.google.com/spreadsheets/d/1DUF2isFWsqVSYhbaACYtbgcLi_YjDqpE3GLQIVgkKQg/edit#gid=69851113"/>
                </a:rPr>
                <a:t>Indicates their determination for timely deliveries.</a:t>
              </a:r>
            </a:p>
          </p:txBody>
        </p:sp>
        <p:sp>
          <p:nvSpPr>
            <p:cNvPr id="7" name="TextBox 7"/>
            <p:cNvSpPr txBox="1"/>
            <p:nvPr/>
          </p:nvSpPr>
          <p:spPr>
            <a:xfrm>
              <a:off x="0" y="-76200"/>
              <a:ext cx="5770477" cy="578877"/>
            </a:xfrm>
            <a:prstGeom prst="rect">
              <a:avLst/>
            </a:prstGeom>
          </p:spPr>
          <p:txBody>
            <a:bodyPr lIns="0" tIns="0" rIns="0" bIns="0" rtlCol="0" anchor="t">
              <a:spAutoFit/>
            </a:bodyPr>
            <a:lstStyle/>
            <a:p>
              <a:pPr algn="l">
                <a:lnSpc>
                  <a:spcPts val="3600"/>
                </a:lnSpc>
              </a:pPr>
              <a:r>
                <a:rPr lang="en-US" sz="2400" b="1" dirty="0">
                  <a:solidFill>
                    <a:srgbClr val="FF0000"/>
                  </a:solidFill>
                  <a:latin typeface="DM Sans Bold"/>
                  <a:ea typeface="DM Sans Bold"/>
                  <a:cs typeface="DM Sans Bold"/>
                  <a:sym typeface="DM Sans Bold"/>
                  <a:hlinkClick r:id="rId2" tooltip="https://docs.google.com/spreadsheets/d/1DUF2isFWsqVSYhbaACYtbgcLi_YjDqpE3GLQIVgkKQg/edit#gid=69851113">
                    <a:extLst>
                      <a:ext uri="{A12FA001-AC4F-418D-AE19-62706E023703}">
                        <ahyp:hlinkClr xmlns:ahyp="http://schemas.microsoft.com/office/drawing/2018/hyperlinkcolor" val="tx"/>
                      </a:ext>
                    </a:extLst>
                  </a:hlinkClick>
                </a:rPr>
                <a:t>On time Delivery</a:t>
              </a:r>
            </a:p>
          </p:txBody>
        </p:sp>
      </p:grpSp>
      <p:sp>
        <p:nvSpPr>
          <p:cNvPr id="14" name="AutoShape 14"/>
          <p:cNvSpPr/>
          <p:nvPr/>
        </p:nvSpPr>
        <p:spPr>
          <a:xfrm rot="-5400000">
            <a:off x="5161264" y="5138738"/>
            <a:ext cx="10287000" cy="0"/>
          </a:xfrm>
          <a:prstGeom prst="line">
            <a:avLst/>
          </a:prstGeom>
          <a:ln w="9525" cap="rnd">
            <a:solidFill>
              <a:srgbClr val="000000"/>
            </a:solidFill>
            <a:prstDash val="solid"/>
            <a:headEnd type="none" w="sm" len="sm"/>
            <a:tailEnd type="none" w="sm" len="sm"/>
          </a:ln>
        </p:spPr>
      </p:sp>
      <p:sp>
        <p:nvSpPr>
          <p:cNvPr id="15" name="AutoShape 15"/>
          <p:cNvSpPr/>
          <p:nvPr/>
        </p:nvSpPr>
        <p:spPr>
          <a:xfrm flipV="1">
            <a:off x="0" y="4882408"/>
            <a:ext cx="10300002" cy="9525"/>
          </a:xfrm>
          <a:prstGeom prst="line">
            <a:avLst/>
          </a:prstGeom>
          <a:ln w="9525" cap="rnd">
            <a:solidFill>
              <a:srgbClr val="000000"/>
            </a:solidFill>
            <a:prstDash val="solid"/>
            <a:headEnd type="none" w="sm" len="sm"/>
            <a:tailEnd type="none" w="sm" len="sm"/>
          </a:ln>
        </p:spPr>
      </p:sp>
      <p:sp>
        <p:nvSpPr>
          <p:cNvPr id="16" name="AutoShape 16"/>
          <p:cNvSpPr/>
          <p:nvPr/>
        </p:nvSpPr>
        <p:spPr>
          <a:xfrm>
            <a:off x="10300002" y="4882408"/>
            <a:ext cx="8216890" cy="0"/>
          </a:xfrm>
          <a:prstGeom prst="line">
            <a:avLst/>
          </a:prstGeom>
          <a:ln w="9525" cap="rnd">
            <a:solidFill>
              <a:srgbClr val="000000"/>
            </a:solidFill>
            <a:prstDash val="solid"/>
            <a:headEnd type="none" w="sm" len="sm"/>
            <a:tailEnd type="none" w="sm" len="sm"/>
          </a:ln>
        </p:spPr>
      </p:sp>
      <p:sp>
        <p:nvSpPr>
          <p:cNvPr id="18" name="Freeform 18"/>
          <p:cNvSpPr/>
          <p:nvPr/>
        </p:nvSpPr>
        <p:spPr>
          <a:xfrm>
            <a:off x="10711444" y="735589"/>
            <a:ext cx="631123" cy="582928"/>
          </a:xfrm>
          <a:custGeom>
            <a:avLst/>
            <a:gdLst/>
            <a:ahLst/>
            <a:cxnLst/>
            <a:rect l="l" t="t" r="r" b="b"/>
            <a:pathLst>
              <a:path w="631123" h="582928">
                <a:moveTo>
                  <a:pt x="0" y="0"/>
                </a:moveTo>
                <a:lnTo>
                  <a:pt x="631123" y="0"/>
                </a:lnTo>
                <a:lnTo>
                  <a:pt x="631123" y="582928"/>
                </a:lnTo>
                <a:lnTo>
                  <a:pt x="0" y="58292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9" name="Freeform 19"/>
          <p:cNvSpPr/>
          <p:nvPr/>
        </p:nvSpPr>
        <p:spPr>
          <a:xfrm>
            <a:off x="10603865" y="6290130"/>
            <a:ext cx="631123" cy="582928"/>
          </a:xfrm>
          <a:custGeom>
            <a:avLst/>
            <a:gdLst/>
            <a:ahLst/>
            <a:cxnLst/>
            <a:rect l="l" t="t" r="r" b="b"/>
            <a:pathLst>
              <a:path w="631123" h="582928">
                <a:moveTo>
                  <a:pt x="0" y="0"/>
                </a:moveTo>
                <a:lnTo>
                  <a:pt x="631123" y="0"/>
                </a:lnTo>
                <a:lnTo>
                  <a:pt x="631123" y="582928"/>
                </a:lnTo>
                <a:lnTo>
                  <a:pt x="0" y="58292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21" name="Group 5">
            <a:extLst>
              <a:ext uri="{FF2B5EF4-FFF2-40B4-BE49-F238E27FC236}">
                <a16:creationId xmlns:a16="http://schemas.microsoft.com/office/drawing/2014/main" id="{870942D6-1421-4008-8F98-42B7B068B12C}"/>
              </a:ext>
            </a:extLst>
          </p:cNvPr>
          <p:cNvGrpSpPr/>
          <p:nvPr/>
        </p:nvGrpSpPr>
        <p:grpSpPr>
          <a:xfrm>
            <a:off x="11549062" y="6299655"/>
            <a:ext cx="5253921" cy="2959563"/>
            <a:chOff x="0" y="-76200"/>
            <a:chExt cx="5770477" cy="3946082"/>
          </a:xfrm>
        </p:grpSpPr>
        <p:sp>
          <p:nvSpPr>
            <p:cNvPr id="22" name="TextBox 6">
              <a:extLst>
                <a:ext uri="{FF2B5EF4-FFF2-40B4-BE49-F238E27FC236}">
                  <a16:creationId xmlns:a16="http://schemas.microsoft.com/office/drawing/2014/main" id="{9EDA2141-7932-4428-A7F5-B15C17652D9C}"/>
                </a:ext>
              </a:extLst>
            </p:cNvPr>
            <p:cNvSpPr txBox="1"/>
            <p:nvPr/>
          </p:nvSpPr>
          <p:spPr>
            <a:xfrm>
              <a:off x="0" y="858033"/>
              <a:ext cx="5770477" cy="3011849"/>
            </a:xfrm>
            <a:prstGeom prst="rect">
              <a:avLst/>
            </a:prstGeom>
          </p:spPr>
          <p:txBody>
            <a:bodyPr lIns="0" tIns="0" rIns="0" bIns="0" rtlCol="0" anchor="t">
              <a:spAutoFit/>
            </a:bodyPr>
            <a:lstStyle/>
            <a:p>
              <a:pPr algn="l">
                <a:lnSpc>
                  <a:spcPts val="3600"/>
                </a:lnSpc>
              </a:pPr>
              <a:r>
                <a:rPr lang="en-US" b="1" dirty="0">
                  <a:solidFill>
                    <a:srgbClr val="000000"/>
                  </a:solidFill>
                  <a:latin typeface="DM Sans"/>
                  <a:ea typeface="DM Sans"/>
                  <a:cs typeface="DM Sans"/>
                  <a:sym typeface="DM Sans"/>
                  <a:hlinkClick r:id="rId2" tooltip="https://docs.google.com/spreadsheets/d/1DUF2isFWsqVSYhbaACYtbgcLi_YjDqpE3GLQIVgkKQg/edit#gid=69851113"/>
                </a:rPr>
                <a:t>Identified delivery costs for different regions. </a:t>
              </a:r>
              <a:r>
                <a:rPr lang="en-US" b="1" dirty="0" err="1">
                  <a:solidFill>
                    <a:srgbClr val="000000"/>
                  </a:solidFill>
                  <a:latin typeface="DM Sans"/>
                  <a:ea typeface="DM Sans"/>
                  <a:cs typeface="DM Sans"/>
                  <a:sym typeface="DM Sans"/>
                  <a:hlinkClick r:id="rId2" tooltip="https://docs.google.com/spreadsheets/d/1DUF2isFWsqVSYhbaACYtbgcLi_YjDqpE3GLQIVgkKQg/edit#gid=69851113"/>
                </a:rPr>
                <a:t>Itupiranga</a:t>
              </a:r>
              <a:r>
                <a:rPr lang="en-US" b="1" dirty="0">
                  <a:solidFill>
                    <a:srgbClr val="000000"/>
                  </a:solidFill>
                  <a:latin typeface="DM Sans"/>
                  <a:ea typeface="DM Sans"/>
                  <a:cs typeface="DM Sans"/>
                  <a:sym typeface="DM Sans"/>
                  <a:hlinkClick r:id="rId2" tooltip="https://docs.google.com/spreadsheets/d/1DUF2isFWsqVSYhbaACYtbgcLi_YjDqpE3GLQIVgkKQg/edit#gid=69851113"/>
                </a:rPr>
                <a:t> tops the chart with more than R$200 average delivery cost which surprisingly high. </a:t>
              </a:r>
              <a:r>
                <a:rPr lang="en-US" b="1" dirty="0" err="1">
                  <a:solidFill>
                    <a:srgbClr val="000000"/>
                  </a:solidFill>
                  <a:latin typeface="DM Sans"/>
                  <a:ea typeface="DM Sans"/>
                  <a:cs typeface="DM Sans"/>
                  <a:sym typeface="DM Sans"/>
                  <a:hlinkClick r:id="rId2" tooltip="https://docs.google.com/spreadsheets/d/1DUF2isFWsqVSYhbaACYtbgcLi_YjDqpE3GLQIVgkKQg/edit#gid=69851113"/>
                </a:rPr>
                <a:t>Olist</a:t>
              </a:r>
              <a:r>
                <a:rPr lang="en-US" b="1" dirty="0">
                  <a:solidFill>
                    <a:srgbClr val="000000"/>
                  </a:solidFill>
                  <a:latin typeface="DM Sans"/>
                  <a:ea typeface="DM Sans"/>
                  <a:cs typeface="DM Sans"/>
                  <a:sym typeface="DM Sans"/>
                  <a:hlinkClick r:id="rId2" tooltip="https://docs.google.com/spreadsheets/d/1DUF2isFWsqVSYhbaACYtbgcLi_YjDqpE3GLQIVgkKQg/edit#gid=69851113"/>
                </a:rPr>
                <a:t> can make delivery </a:t>
              </a:r>
              <a:r>
                <a:rPr lang="en-US" b="1" dirty="0" err="1">
                  <a:solidFill>
                    <a:srgbClr val="000000"/>
                  </a:solidFill>
                  <a:latin typeface="DM Sans"/>
                  <a:ea typeface="DM Sans"/>
                  <a:cs typeface="DM Sans"/>
                  <a:sym typeface="DM Sans"/>
                  <a:hlinkClick r:id="rId2" tooltip="https://docs.google.com/spreadsheets/d/1DUF2isFWsqVSYhbaACYtbgcLi_YjDqpE3GLQIVgkKQg/edit#gid=69851113"/>
                </a:rPr>
                <a:t>godowns</a:t>
              </a:r>
              <a:r>
                <a:rPr lang="en-US" b="1" dirty="0">
                  <a:solidFill>
                    <a:srgbClr val="000000"/>
                  </a:solidFill>
                  <a:latin typeface="DM Sans"/>
                  <a:ea typeface="DM Sans"/>
                  <a:cs typeface="DM Sans"/>
                  <a:sym typeface="DM Sans"/>
                  <a:hlinkClick r:id="rId2" tooltip="https://docs.google.com/spreadsheets/d/1DUF2isFWsqVSYhbaACYtbgcLi_YjDqpE3GLQIVgkKQg/edit#gid=69851113"/>
                </a:rPr>
                <a:t> in this place where delivery cost is unusually high.</a:t>
              </a:r>
            </a:p>
          </p:txBody>
        </p:sp>
        <p:sp>
          <p:nvSpPr>
            <p:cNvPr id="23" name="TextBox 7">
              <a:extLst>
                <a:ext uri="{FF2B5EF4-FFF2-40B4-BE49-F238E27FC236}">
                  <a16:creationId xmlns:a16="http://schemas.microsoft.com/office/drawing/2014/main" id="{2A1EFA68-36ED-4137-8C3E-AC725BC11CC7}"/>
                </a:ext>
              </a:extLst>
            </p:cNvPr>
            <p:cNvSpPr txBox="1"/>
            <p:nvPr/>
          </p:nvSpPr>
          <p:spPr>
            <a:xfrm>
              <a:off x="0" y="-76200"/>
              <a:ext cx="5770477" cy="578877"/>
            </a:xfrm>
            <a:prstGeom prst="rect">
              <a:avLst/>
            </a:prstGeom>
          </p:spPr>
          <p:txBody>
            <a:bodyPr lIns="0" tIns="0" rIns="0" bIns="0" rtlCol="0" anchor="t">
              <a:spAutoFit/>
            </a:bodyPr>
            <a:lstStyle/>
            <a:p>
              <a:pPr algn="l">
                <a:lnSpc>
                  <a:spcPts val="3600"/>
                </a:lnSpc>
              </a:pPr>
              <a:r>
                <a:rPr lang="en-US" sz="2400" b="1" dirty="0">
                  <a:solidFill>
                    <a:srgbClr val="FF0000"/>
                  </a:solidFill>
                  <a:latin typeface="DM Sans Bold"/>
                  <a:ea typeface="DM Sans Bold"/>
                  <a:cs typeface="DM Sans Bold"/>
                  <a:sym typeface="DM Sans Bold"/>
                  <a:hlinkClick r:id="rId2" tooltip="https://docs.google.com/spreadsheets/d/1DUF2isFWsqVSYhbaACYtbgcLi_YjDqpE3GLQIVgkKQg/edit#gid=69851113">
                    <a:extLst>
                      <a:ext uri="{A12FA001-AC4F-418D-AE19-62706E023703}">
                        <ahyp:hlinkClr xmlns:ahyp="http://schemas.microsoft.com/office/drawing/2018/hyperlinkcolor" val="tx"/>
                      </a:ext>
                    </a:extLst>
                  </a:hlinkClick>
                </a:rPr>
                <a:t>Delivery costs for different regions</a:t>
              </a:r>
            </a:p>
          </p:txBody>
        </p:sp>
      </p:grpSp>
      <p:pic>
        <p:nvPicPr>
          <p:cNvPr id="6146" name="Picture 2" descr="Shipping vs Delivery: What's the Difference?">
            <a:extLst>
              <a:ext uri="{FF2B5EF4-FFF2-40B4-BE49-F238E27FC236}">
                <a16:creationId xmlns:a16="http://schemas.microsoft.com/office/drawing/2014/main" id="{2DCEFD0B-6196-4A84-9895-B573119340AD}"/>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07755" y="4916700"/>
            <a:ext cx="9198874" cy="53274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0394103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347291"/>
            <a:ext cx="7129449" cy="2462213"/>
          </a:xfrm>
          <a:prstGeom prst="rect">
            <a:avLst/>
          </a:prstGeom>
        </p:spPr>
        <p:txBody>
          <a:bodyPr wrap="square" lIns="0" tIns="0" rIns="0" bIns="0" rtlCol="0" anchor="t">
            <a:spAutoFit/>
          </a:bodyPr>
          <a:lstStyle/>
          <a:p>
            <a:pPr algn="l">
              <a:lnSpc>
                <a:spcPts val="9600"/>
              </a:lnSpc>
            </a:pPr>
            <a:r>
              <a:rPr lang="en-US" sz="8000" spc="-320" dirty="0">
                <a:solidFill>
                  <a:srgbClr val="000000"/>
                </a:solidFill>
                <a:latin typeface="Russo One"/>
                <a:ea typeface="Russo One"/>
                <a:cs typeface="Russo One"/>
                <a:sym typeface="Russo One"/>
              </a:rPr>
              <a:t>Growth</a:t>
            </a:r>
          </a:p>
          <a:p>
            <a:pPr algn="l">
              <a:lnSpc>
                <a:spcPts val="9600"/>
              </a:lnSpc>
            </a:pPr>
            <a:r>
              <a:rPr lang="en-US" sz="8000" spc="-320" dirty="0">
                <a:solidFill>
                  <a:srgbClr val="000000"/>
                </a:solidFill>
                <a:latin typeface="Russo One"/>
                <a:ea typeface="Russo One"/>
                <a:cs typeface="Russo One"/>
                <a:sym typeface="Russo One"/>
              </a:rPr>
              <a:t>Metrics</a:t>
            </a:r>
          </a:p>
        </p:txBody>
      </p:sp>
      <p:grpSp>
        <p:nvGrpSpPr>
          <p:cNvPr id="3" name="Group 3"/>
          <p:cNvGrpSpPr/>
          <p:nvPr/>
        </p:nvGrpSpPr>
        <p:grpSpPr>
          <a:xfrm>
            <a:off x="0" y="3070047"/>
            <a:ext cx="9153525" cy="1230228"/>
            <a:chOff x="0" y="0"/>
            <a:chExt cx="12204700" cy="1496359"/>
          </a:xfrm>
        </p:grpSpPr>
        <p:sp>
          <p:nvSpPr>
            <p:cNvPr id="4" name="AutoShape 4"/>
            <p:cNvSpPr/>
            <p:nvPr/>
          </p:nvSpPr>
          <p:spPr>
            <a:xfrm>
              <a:off x="0" y="0"/>
              <a:ext cx="12204700" cy="1496359"/>
            </a:xfrm>
            <a:prstGeom prst="rect">
              <a:avLst/>
            </a:prstGeom>
            <a:solidFill>
              <a:srgbClr val="000000"/>
            </a:solidFill>
          </p:spPr>
          <p:txBody>
            <a:bodyPr/>
            <a:lstStyle/>
            <a:p>
              <a:r>
                <a:rPr lang="en-US" dirty="0"/>
                <a:t>Customer Lifetime Value (CLV):-- Sum of the total order values per customer (top 5)</a:t>
              </a:r>
              <a:endParaRPr lang="en-IN" dirty="0"/>
            </a:p>
          </p:txBody>
        </p:sp>
        <p:sp>
          <p:nvSpPr>
            <p:cNvPr id="5" name="TextBox 5"/>
            <p:cNvSpPr txBox="1"/>
            <p:nvPr/>
          </p:nvSpPr>
          <p:spPr>
            <a:xfrm>
              <a:off x="2189984" y="376704"/>
              <a:ext cx="8421467" cy="685145"/>
            </a:xfrm>
            <a:prstGeom prst="rect">
              <a:avLst/>
            </a:prstGeom>
          </p:spPr>
          <p:txBody>
            <a:bodyPr lIns="0" tIns="0" rIns="0" bIns="0" rtlCol="0" anchor="t">
              <a:spAutoFit/>
            </a:bodyPr>
            <a:lstStyle/>
            <a:p>
              <a:pPr algn="l">
                <a:lnSpc>
                  <a:spcPts val="4200"/>
                </a:lnSpc>
              </a:pPr>
              <a:endParaRPr lang="en-US" sz="3000" dirty="0">
                <a:solidFill>
                  <a:srgbClr val="FFFFFF"/>
                </a:solidFill>
                <a:latin typeface="DM Sans"/>
                <a:ea typeface="DM Sans"/>
                <a:cs typeface="DM Sans"/>
                <a:sym typeface="DM Sans"/>
              </a:endParaRPr>
            </a:p>
          </p:txBody>
        </p:sp>
        <p:sp>
          <p:nvSpPr>
            <p:cNvPr id="6" name="Freeform 6"/>
            <p:cNvSpPr/>
            <p:nvPr/>
          </p:nvSpPr>
          <p:spPr>
            <a:xfrm>
              <a:off x="1371600" y="375520"/>
              <a:ext cx="585413" cy="745318"/>
            </a:xfrm>
            <a:custGeom>
              <a:avLst/>
              <a:gdLst/>
              <a:ahLst/>
              <a:cxnLst/>
              <a:rect l="l" t="t" r="r" b="b"/>
              <a:pathLst>
                <a:path w="585413" h="745318">
                  <a:moveTo>
                    <a:pt x="0" y="0"/>
                  </a:moveTo>
                  <a:lnTo>
                    <a:pt x="585413" y="0"/>
                  </a:lnTo>
                  <a:lnTo>
                    <a:pt x="585413" y="745318"/>
                  </a:lnTo>
                  <a:lnTo>
                    <a:pt x="0" y="74531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sp>
        <p:nvSpPr>
          <p:cNvPr id="11" name="AutoShape 11"/>
          <p:cNvSpPr/>
          <p:nvPr/>
        </p:nvSpPr>
        <p:spPr>
          <a:xfrm rot="-5400000">
            <a:off x="4005262" y="5138738"/>
            <a:ext cx="10287000" cy="0"/>
          </a:xfrm>
          <a:prstGeom prst="line">
            <a:avLst/>
          </a:prstGeom>
          <a:ln w="9525" cap="rnd">
            <a:solidFill>
              <a:srgbClr val="000000"/>
            </a:solidFill>
            <a:prstDash val="solid"/>
            <a:headEnd type="none" w="sm" len="sm"/>
            <a:tailEnd type="none" w="sm" len="sm"/>
          </a:ln>
        </p:spPr>
      </p:sp>
      <p:sp>
        <p:nvSpPr>
          <p:cNvPr id="12" name="AutoShape 12"/>
          <p:cNvSpPr/>
          <p:nvPr/>
        </p:nvSpPr>
        <p:spPr>
          <a:xfrm>
            <a:off x="9153525" y="1028700"/>
            <a:ext cx="9684388" cy="0"/>
          </a:xfrm>
          <a:prstGeom prst="line">
            <a:avLst/>
          </a:prstGeom>
          <a:ln w="9525" cap="rnd">
            <a:solidFill>
              <a:srgbClr val="000000"/>
            </a:solidFill>
            <a:prstDash val="solid"/>
            <a:headEnd type="none" w="sm" len="sm"/>
            <a:tailEnd type="none" w="sm" len="sm"/>
          </a:ln>
        </p:spPr>
      </p:sp>
      <p:sp>
        <p:nvSpPr>
          <p:cNvPr id="13" name="Freeform 13"/>
          <p:cNvSpPr/>
          <p:nvPr/>
        </p:nvSpPr>
        <p:spPr>
          <a:xfrm rot="-5400000">
            <a:off x="17422835" y="347950"/>
            <a:ext cx="362710" cy="361391"/>
          </a:xfrm>
          <a:custGeom>
            <a:avLst/>
            <a:gdLst/>
            <a:ahLst/>
            <a:cxnLst/>
            <a:rect l="l" t="t" r="r" b="b"/>
            <a:pathLst>
              <a:path w="362710" h="361391">
                <a:moveTo>
                  <a:pt x="0" y="0"/>
                </a:moveTo>
                <a:lnTo>
                  <a:pt x="362709" y="0"/>
                </a:lnTo>
                <a:lnTo>
                  <a:pt x="362709" y="361390"/>
                </a:lnTo>
                <a:lnTo>
                  <a:pt x="0" y="36139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4" name="TextBox 14"/>
          <p:cNvSpPr txBox="1"/>
          <p:nvPr/>
        </p:nvSpPr>
        <p:spPr>
          <a:xfrm>
            <a:off x="9689984" y="356243"/>
            <a:ext cx="3139207" cy="306705"/>
          </a:xfrm>
          <a:prstGeom prst="rect">
            <a:avLst/>
          </a:prstGeom>
        </p:spPr>
        <p:txBody>
          <a:bodyPr lIns="0" tIns="0" rIns="0" bIns="0" rtlCol="0" anchor="t">
            <a:spAutoFit/>
          </a:bodyPr>
          <a:lstStyle/>
          <a:p>
            <a:pPr algn="l">
              <a:lnSpc>
                <a:spcPts val="2520"/>
              </a:lnSpc>
            </a:pPr>
            <a:r>
              <a:rPr lang="en-US" sz="1800" dirty="0">
                <a:solidFill>
                  <a:srgbClr val="000000"/>
                </a:solidFill>
                <a:latin typeface="DM Sans"/>
                <a:ea typeface="DM Sans"/>
                <a:cs typeface="DM Sans"/>
                <a:sym typeface="DM Sans"/>
              </a:rPr>
              <a:t>Result:</a:t>
            </a:r>
          </a:p>
        </p:txBody>
      </p:sp>
      <p:sp>
        <p:nvSpPr>
          <p:cNvPr id="16" name="TextBox 15">
            <a:extLst>
              <a:ext uri="{FF2B5EF4-FFF2-40B4-BE49-F238E27FC236}">
                <a16:creationId xmlns:a16="http://schemas.microsoft.com/office/drawing/2014/main" id="{5F1A5D56-64A8-484E-9090-66FEBFC0B18C}"/>
              </a:ext>
            </a:extLst>
          </p:cNvPr>
          <p:cNvSpPr txBox="1"/>
          <p:nvPr/>
        </p:nvSpPr>
        <p:spPr>
          <a:xfrm>
            <a:off x="1943038" y="3338232"/>
            <a:ext cx="5715000" cy="830997"/>
          </a:xfrm>
          <a:prstGeom prst="rect">
            <a:avLst/>
          </a:prstGeom>
          <a:noFill/>
        </p:spPr>
        <p:txBody>
          <a:bodyPr wrap="square">
            <a:spAutoFit/>
          </a:bodyPr>
          <a:lstStyle/>
          <a:p>
            <a:r>
              <a:rPr lang="en-US" sz="2400" b="1" dirty="0">
                <a:solidFill>
                  <a:schemeClr val="bg1"/>
                </a:solidFill>
              </a:rPr>
              <a:t>Revenue, Net Profit , Average Order Profit year on year category wise</a:t>
            </a:r>
            <a:endParaRPr lang="en-IN" sz="2400" b="1" dirty="0">
              <a:solidFill>
                <a:schemeClr val="bg1"/>
              </a:solidFill>
            </a:endParaRPr>
          </a:p>
        </p:txBody>
      </p:sp>
      <p:sp>
        <p:nvSpPr>
          <p:cNvPr id="17" name="TextBox 16">
            <a:extLst>
              <a:ext uri="{FF2B5EF4-FFF2-40B4-BE49-F238E27FC236}">
                <a16:creationId xmlns:a16="http://schemas.microsoft.com/office/drawing/2014/main" id="{23460EC0-6922-43F7-995D-FFC000FF18F8}"/>
              </a:ext>
            </a:extLst>
          </p:cNvPr>
          <p:cNvSpPr txBox="1"/>
          <p:nvPr/>
        </p:nvSpPr>
        <p:spPr>
          <a:xfrm>
            <a:off x="833257" y="4683984"/>
            <a:ext cx="7595292" cy="1200329"/>
          </a:xfrm>
          <a:prstGeom prst="rect">
            <a:avLst/>
          </a:prstGeom>
          <a:noFill/>
        </p:spPr>
        <p:txBody>
          <a:bodyPr wrap="square" rtlCol="0">
            <a:spAutoFit/>
          </a:bodyPr>
          <a:lstStyle/>
          <a:p>
            <a:pPr algn="ctr"/>
            <a:r>
              <a:rPr lang="en-US" sz="2400" b="1" dirty="0"/>
              <a:t>This query calculates Revenue, Net Profit , Average Order Profit year on year category wise</a:t>
            </a:r>
            <a:endParaRPr lang="en-IN" sz="2400" b="1" dirty="0"/>
          </a:p>
          <a:p>
            <a:pPr algn="ctr"/>
            <a:endParaRPr lang="en-IN" sz="2400" b="1" u="sng" dirty="0"/>
          </a:p>
        </p:txBody>
      </p:sp>
      <p:sp>
        <p:nvSpPr>
          <p:cNvPr id="19" name="TextBox 18">
            <a:extLst>
              <a:ext uri="{FF2B5EF4-FFF2-40B4-BE49-F238E27FC236}">
                <a16:creationId xmlns:a16="http://schemas.microsoft.com/office/drawing/2014/main" id="{832FC12F-74F1-4E79-B279-4D3E63AC8E99}"/>
              </a:ext>
            </a:extLst>
          </p:cNvPr>
          <p:cNvSpPr txBox="1"/>
          <p:nvPr/>
        </p:nvSpPr>
        <p:spPr>
          <a:xfrm>
            <a:off x="708133" y="5485389"/>
            <a:ext cx="7845541" cy="4616648"/>
          </a:xfrm>
          <a:prstGeom prst="rect">
            <a:avLst/>
          </a:prstGeom>
          <a:noFill/>
          <a:ln>
            <a:solidFill>
              <a:schemeClr val="tx2">
                <a:lumMod val="50000"/>
              </a:schemeClr>
            </a:solidFill>
          </a:ln>
        </p:spPr>
        <p:txBody>
          <a:bodyPr wrap="square" rtlCol="0">
            <a:spAutoFit/>
          </a:bodyPr>
          <a:lstStyle/>
          <a:p>
            <a:r>
              <a:rPr lang="en-US" sz="1400" dirty="0"/>
              <a:t>SELECT </a:t>
            </a:r>
          </a:p>
          <a:p>
            <a:r>
              <a:rPr lang="en-US" sz="1400" dirty="0"/>
              <a:t>    </a:t>
            </a:r>
            <a:r>
              <a:rPr lang="en-US" sz="1400" dirty="0" err="1"/>
              <a:t>pc.product_category_name_english</a:t>
            </a:r>
            <a:r>
              <a:rPr lang="en-US" sz="1400" dirty="0"/>
              <a:t> AS </a:t>
            </a:r>
            <a:r>
              <a:rPr lang="en-US" sz="1400" dirty="0" err="1"/>
              <a:t>product_category</a:t>
            </a:r>
            <a:r>
              <a:rPr lang="en-US" sz="1400" dirty="0"/>
              <a:t>, </a:t>
            </a:r>
          </a:p>
          <a:p>
            <a:r>
              <a:rPr lang="en-US" sz="1400" dirty="0"/>
              <a:t>    EXTRACT(YEAR FROM </a:t>
            </a:r>
            <a:r>
              <a:rPr lang="en-US" sz="1400" dirty="0" err="1"/>
              <a:t>o.order_purchase_timestamp</a:t>
            </a:r>
            <a:r>
              <a:rPr lang="en-US" sz="1400" dirty="0"/>
              <a:t>) AS </a:t>
            </a:r>
            <a:r>
              <a:rPr lang="en-US" sz="1400" dirty="0" err="1"/>
              <a:t>order_year</a:t>
            </a:r>
            <a:r>
              <a:rPr lang="en-US" sz="1400" dirty="0"/>
              <a:t>,</a:t>
            </a:r>
          </a:p>
          <a:p>
            <a:r>
              <a:rPr lang="en-US" sz="1400" dirty="0"/>
              <a:t>    COUNT(</a:t>
            </a:r>
            <a:r>
              <a:rPr lang="en-US" sz="1400" dirty="0" err="1"/>
              <a:t>op.order_id</a:t>
            </a:r>
            <a:r>
              <a:rPr lang="en-US" sz="1400" dirty="0"/>
              <a:t>) AS </a:t>
            </a:r>
            <a:r>
              <a:rPr lang="en-US" sz="1400" dirty="0" err="1"/>
              <a:t>number_of_orders</a:t>
            </a:r>
            <a:r>
              <a:rPr lang="en-US" sz="1400" dirty="0"/>
              <a:t>,</a:t>
            </a:r>
          </a:p>
          <a:p>
            <a:r>
              <a:rPr lang="en-US" sz="1400" dirty="0"/>
              <a:t>    SUM(</a:t>
            </a:r>
            <a:r>
              <a:rPr lang="en-US" sz="1400" dirty="0" err="1"/>
              <a:t>op.payment_value</a:t>
            </a:r>
            <a:r>
              <a:rPr lang="en-US" sz="1400" dirty="0"/>
              <a:t>) AS </a:t>
            </a:r>
            <a:r>
              <a:rPr lang="en-US" sz="1400" dirty="0" err="1"/>
              <a:t>total_revenue</a:t>
            </a:r>
            <a:r>
              <a:rPr lang="en-US" sz="1400" dirty="0"/>
              <a:t>, </a:t>
            </a:r>
          </a:p>
          <a:p>
            <a:r>
              <a:rPr lang="en-US" sz="1400" dirty="0"/>
              <a:t>    SUM(</a:t>
            </a:r>
            <a:r>
              <a:rPr lang="en-US" sz="1400" dirty="0" err="1"/>
              <a:t>op.payment_value</a:t>
            </a:r>
            <a:r>
              <a:rPr lang="en-US" sz="1400" dirty="0"/>
              <a:t> - (</a:t>
            </a:r>
            <a:r>
              <a:rPr lang="en-US" sz="1400" dirty="0" err="1"/>
              <a:t>oi.price</a:t>
            </a:r>
            <a:r>
              <a:rPr lang="en-US" sz="1400" dirty="0"/>
              <a:t> + </a:t>
            </a:r>
            <a:r>
              <a:rPr lang="en-US" sz="1400" dirty="0" err="1"/>
              <a:t>oi.freight_value</a:t>
            </a:r>
            <a:r>
              <a:rPr lang="en-US" sz="1400" dirty="0"/>
              <a:t>)) AS </a:t>
            </a:r>
            <a:r>
              <a:rPr lang="en-US" sz="1400" dirty="0" err="1"/>
              <a:t>net_profit</a:t>
            </a:r>
            <a:r>
              <a:rPr lang="en-US" sz="1400" dirty="0"/>
              <a:t>, </a:t>
            </a:r>
          </a:p>
          <a:p>
            <a:r>
              <a:rPr lang="en-US" sz="1400" dirty="0"/>
              <a:t>    AVG(</a:t>
            </a:r>
            <a:r>
              <a:rPr lang="en-US" sz="1400" dirty="0" err="1"/>
              <a:t>op.payment_value</a:t>
            </a:r>
            <a:r>
              <a:rPr lang="en-US" sz="1400" dirty="0"/>
              <a:t> - (</a:t>
            </a:r>
            <a:r>
              <a:rPr lang="en-US" sz="1400" dirty="0" err="1"/>
              <a:t>oi.price</a:t>
            </a:r>
            <a:r>
              <a:rPr lang="en-US" sz="1400" dirty="0"/>
              <a:t> + </a:t>
            </a:r>
            <a:r>
              <a:rPr lang="en-US" sz="1400" dirty="0" err="1"/>
              <a:t>oi.freight_value</a:t>
            </a:r>
            <a:r>
              <a:rPr lang="en-US" sz="1400" dirty="0"/>
              <a:t>)) AS </a:t>
            </a:r>
            <a:r>
              <a:rPr lang="en-US" sz="1400" dirty="0" err="1"/>
              <a:t>avg_order_profit</a:t>
            </a:r>
            <a:endParaRPr lang="en-US" sz="1400" dirty="0"/>
          </a:p>
          <a:p>
            <a:r>
              <a:rPr lang="en-US" sz="1400" dirty="0"/>
              <a:t>FROM </a:t>
            </a:r>
          </a:p>
          <a:p>
            <a:r>
              <a:rPr lang="en-US" sz="1400" dirty="0"/>
              <a:t>    products p </a:t>
            </a:r>
          </a:p>
          <a:p>
            <a:r>
              <a:rPr lang="en-US" sz="1400" dirty="0"/>
              <a:t>JOIN </a:t>
            </a:r>
          </a:p>
          <a:p>
            <a:r>
              <a:rPr lang="en-US" sz="1400" dirty="0"/>
              <a:t>    </a:t>
            </a:r>
            <a:r>
              <a:rPr lang="en-US" sz="1400" dirty="0" err="1"/>
              <a:t>product_category_name_translation</a:t>
            </a:r>
            <a:r>
              <a:rPr lang="en-US" sz="1400" dirty="0"/>
              <a:t> pc ON </a:t>
            </a:r>
            <a:r>
              <a:rPr lang="en-US" sz="1400" dirty="0" err="1"/>
              <a:t>pc.product_category_name</a:t>
            </a:r>
            <a:r>
              <a:rPr lang="en-US" sz="1400" dirty="0"/>
              <a:t> = </a:t>
            </a:r>
            <a:r>
              <a:rPr lang="en-US" sz="1400" dirty="0" err="1"/>
              <a:t>p.product_category_name</a:t>
            </a:r>
            <a:endParaRPr lang="en-US" sz="1400" dirty="0"/>
          </a:p>
          <a:p>
            <a:r>
              <a:rPr lang="en-US" sz="1400" dirty="0"/>
              <a:t>JOIN </a:t>
            </a:r>
          </a:p>
          <a:p>
            <a:r>
              <a:rPr lang="en-US" sz="1400" dirty="0"/>
              <a:t>    </a:t>
            </a:r>
            <a:r>
              <a:rPr lang="en-US" sz="1400" dirty="0" err="1"/>
              <a:t>order_items</a:t>
            </a:r>
            <a:r>
              <a:rPr lang="en-US" sz="1400" dirty="0"/>
              <a:t> oi ON </a:t>
            </a:r>
            <a:r>
              <a:rPr lang="en-US" sz="1400" dirty="0" err="1"/>
              <a:t>p.product_id</a:t>
            </a:r>
            <a:r>
              <a:rPr lang="en-US" sz="1400" dirty="0"/>
              <a:t> = </a:t>
            </a:r>
            <a:r>
              <a:rPr lang="en-US" sz="1400" dirty="0" err="1"/>
              <a:t>oi.product_id</a:t>
            </a:r>
            <a:endParaRPr lang="en-US" sz="1400" dirty="0"/>
          </a:p>
          <a:p>
            <a:r>
              <a:rPr lang="en-US" sz="1400" dirty="0"/>
              <a:t>JOIN </a:t>
            </a:r>
          </a:p>
          <a:p>
            <a:r>
              <a:rPr lang="en-US" sz="1400" dirty="0"/>
              <a:t>    </a:t>
            </a:r>
            <a:r>
              <a:rPr lang="en-US" sz="1400" dirty="0" err="1"/>
              <a:t>order_payments</a:t>
            </a:r>
            <a:r>
              <a:rPr lang="en-US" sz="1400" dirty="0"/>
              <a:t> op ON </a:t>
            </a:r>
            <a:r>
              <a:rPr lang="en-US" sz="1400" dirty="0" err="1"/>
              <a:t>oi.order_id</a:t>
            </a:r>
            <a:r>
              <a:rPr lang="en-US" sz="1400" dirty="0"/>
              <a:t> = </a:t>
            </a:r>
            <a:r>
              <a:rPr lang="en-US" sz="1400" dirty="0" err="1"/>
              <a:t>op.order_id</a:t>
            </a:r>
            <a:endParaRPr lang="en-US" sz="1400" dirty="0"/>
          </a:p>
          <a:p>
            <a:r>
              <a:rPr lang="en-US" sz="1400" dirty="0"/>
              <a:t>JOIN </a:t>
            </a:r>
          </a:p>
          <a:p>
            <a:r>
              <a:rPr lang="en-US" sz="1400" dirty="0"/>
              <a:t>    orders o ON </a:t>
            </a:r>
            <a:r>
              <a:rPr lang="en-US" sz="1400" dirty="0" err="1"/>
              <a:t>oi.order_id</a:t>
            </a:r>
            <a:r>
              <a:rPr lang="en-US" sz="1400" dirty="0"/>
              <a:t> = </a:t>
            </a:r>
            <a:r>
              <a:rPr lang="en-US" sz="1400" dirty="0" err="1"/>
              <a:t>o.order_id</a:t>
            </a:r>
            <a:endParaRPr lang="en-US" sz="1400" dirty="0"/>
          </a:p>
          <a:p>
            <a:r>
              <a:rPr lang="en-US" sz="1400" dirty="0"/>
              <a:t>GROUP BY </a:t>
            </a:r>
          </a:p>
          <a:p>
            <a:r>
              <a:rPr lang="en-US" sz="1400" dirty="0"/>
              <a:t>    </a:t>
            </a:r>
            <a:r>
              <a:rPr lang="en-US" sz="1400" dirty="0" err="1"/>
              <a:t>pc.product_category_name_english</a:t>
            </a:r>
            <a:r>
              <a:rPr lang="en-US" sz="1400" dirty="0"/>
              <a:t>, EXTRACT(YEAR FROM </a:t>
            </a:r>
            <a:r>
              <a:rPr lang="en-US" sz="1400" dirty="0" err="1"/>
              <a:t>o.order_purchase_timestamp</a:t>
            </a:r>
            <a:r>
              <a:rPr lang="en-US" sz="1400" dirty="0"/>
              <a:t>)</a:t>
            </a:r>
          </a:p>
          <a:p>
            <a:r>
              <a:rPr lang="en-US" sz="1400" dirty="0"/>
              <a:t>ORDER BY </a:t>
            </a:r>
          </a:p>
          <a:p>
            <a:r>
              <a:rPr lang="en-US" sz="1400" dirty="0"/>
              <a:t>    </a:t>
            </a:r>
            <a:r>
              <a:rPr lang="en-US" sz="1400" dirty="0" err="1"/>
              <a:t>order_year</a:t>
            </a:r>
            <a:r>
              <a:rPr lang="en-US" sz="1400" dirty="0"/>
              <a:t> DESC, </a:t>
            </a:r>
            <a:r>
              <a:rPr lang="en-US" sz="1400" dirty="0" err="1"/>
              <a:t>net_profit</a:t>
            </a:r>
            <a:r>
              <a:rPr lang="en-US" sz="1400" dirty="0"/>
              <a:t> DESC;</a:t>
            </a:r>
          </a:p>
        </p:txBody>
      </p:sp>
      <p:sp>
        <p:nvSpPr>
          <p:cNvPr id="18" name="TextBox 17">
            <a:extLst>
              <a:ext uri="{FF2B5EF4-FFF2-40B4-BE49-F238E27FC236}">
                <a16:creationId xmlns:a16="http://schemas.microsoft.com/office/drawing/2014/main" id="{B79140D9-7CFC-42DF-BC1D-FB934846DB34}"/>
              </a:ext>
            </a:extLst>
          </p:cNvPr>
          <p:cNvSpPr txBox="1"/>
          <p:nvPr/>
        </p:nvSpPr>
        <p:spPr>
          <a:xfrm>
            <a:off x="10338938" y="9791701"/>
            <a:ext cx="6806062" cy="369332"/>
          </a:xfrm>
          <a:prstGeom prst="rect">
            <a:avLst/>
          </a:prstGeom>
          <a:noFill/>
        </p:spPr>
        <p:txBody>
          <a:bodyPr wrap="square" rtlCol="0">
            <a:spAutoFit/>
          </a:bodyPr>
          <a:lstStyle/>
          <a:p>
            <a:pPr algn="ctr"/>
            <a:r>
              <a:rPr lang="en-US" b="1" dirty="0"/>
              <a:t>*Note: Only a portion of the table is shown.</a:t>
            </a:r>
            <a:endParaRPr lang="en-IN" b="1" dirty="0"/>
          </a:p>
        </p:txBody>
      </p:sp>
      <p:pic>
        <p:nvPicPr>
          <p:cNvPr id="15" name="Picture 14">
            <a:extLst>
              <a:ext uri="{FF2B5EF4-FFF2-40B4-BE49-F238E27FC236}">
                <a16:creationId xmlns:a16="http://schemas.microsoft.com/office/drawing/2014/main" id="{E0EF8F39-04D7-4737-9441-C6F8C6BF8D48}"/>
              </a:ext>
            </a:extLst>
          </p:cNvPr>
          <p:cNvPicPr>
            <a:picLocks noChangeAspect="1"/>
          </p:cNvPicPr>
          <p:nvPr/>
        </p:nvPicPr>
        <p:blipFill rotWithShape="1">
          <a:blip r:embed="rId6"/>
          <a:srcRect l="19635" t="41619" r="23281" b="8092"/>
          <a:stretch/>
        </p:blipFill>
        <p:spPr>
          <a:xfrm>
            <a:off x="9158287" y="2898789"/>
            <a:ext cx="9083586" cy="5173200"/>
          </a:xfrm>
          <a:prstGeom prst="rect">
            <a:avLst/>
          </a:prstGeom>
        </p:spPr>
      </p:pic>
    </p:spTree>
    <p:extLst>
      <p:ext uri="{BB962C8B-B14F-4D97-AF65-F5344CB8AC3E}">
        <p14:creationId xmlns:p14="http://schemas.microsoft.com/office/powerpoint/2010/main" val="208441624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347291"/>
            <a:ext cx="7129449" cy="2462213"/>
          </a:xfrm>
          <a:prstGeom prst="rect">
            <a:avLst/>
          </a:prstGeom>
        </p:spPr>
        <p:txBody>
          <a:bodyPr wrap="square" lIns="0" tIns="0" rIns="0" bIns="0" rtlCol="0" anchor="t">
            <a:spAutoFit/>
          </a:bodyPr>
          <a:lstStyle/>
          <a:p>
            <a:pPr algn="l">
              <a:lnSpc>
                <a:spcPts val="9600"/>
              </a:lnSpc>
            </a:pPr>
            <a:r>
              <a:rPr lang="en-US" sz="8000" spc="-320" dirty="0">
                <a:solidFill>
                  <a:srgbClr val="000000"/>
                </a:solidFill>
                <a:latin typeface="Russo One"/>
                <a:ea typeface="Russo One"/>
                <a:cs typeface="Russo One"/>
                <a:sym typeface="Russo One"/>
              </a:rPr>
              <a:t>Growth</a:t>
            </a:r>
          </a:p>
          <a:p>
            <a:pPr algn="l">
              <a:lnSpc>
                <a:spcPts val="9600"/>
              </a:lnSpc>
            </a:pPr>
            <a:r>
              <a:rPr lang="en-US" sz="8000" spc="-320" dirty="0">
                <a:solidFill>
                  <a:srgbClr val="000000"/>
                </a:solidFill>
                <a:latin typeface="Russo One"/>
                <a:ea typeface="Russo One"/>
                <a:cs typeface="Russo One"/>
                <a:sym typeface="Russo One"/>
              </a:rPr>
              <a:t>Metrics</a:t>
            </a:r>
          </a:p>
        </p:txBody>
      </p:sp>
      <p:grpSp>
        <p:nvGrpSpPr>
          <p:cNvPr id="3" name="Group 3"/>
          <p:cNvGrpSpPr/>
          <p:nvPr/>
        </p:nvGrpSpPr>
        <p:grpSpPr>
          <a:xfrm>
            <a:off x="0" y="3070047"/>
            <a:ext cx="9153525" cy="1230228"/>
            <a:chOff x="0" y="0"/>
            <a:chExt cx="12204700" cy="1496359"/>
          </a:xfrm>
        </p:grpSpPr>
        <p:sp>
          <p:nvSpPr>
            <p:cNvPr id="4" name="AutoShape 4"/>
            <p:cNvSpPr/>
            <p:nvPr/>
          </p:nvSpPr>
          <p:spPr>
            <a:xfrm>
              <a:off x="0" y="0"/>
              <a:ext cx="12204700" cy="1496359"/>
            </a:xfrm>
            <a:prstGeom prst="rect">
              <a:avLst/>
            </a:prstGeom>
            <a:solidFill>
              <a:srgbClr val="000000"/>
            </a:solidFill>
          </p:spPr>
          <p:txBody>
            <a:bodyPr/>
            <a:lstStyle/>
            <a:p>
              <a:r>
                <a:rPr lang="en-US" dirty="0"/>
                <a:t>Customer Lifetime Value (CLV):-- Sum of the total order values per customer (top 5)</a:t>
              </a:r>
              <a:endParaRPr lang="en-IN" dirty="0"/>
            </a:p>
          </p:txBody>
        </p:sp>
        <p:sp>
          <p:nvSpPr>
            <p:cNvPr id="5" name="TextBox 5"/>
            <p:cNvSpPr txBox="1"/>
            <p:nvPr/>
          </p:nvSpPr>
          <p:spPr>
            <a:xfrm>
              <a:off x="2189984" y="376704"/>
              <a:ext cx="8421467" cy="685145"/>
            </a:xfrm>
            <a:prstGeom prst="rect">
              <a:avLst/>
            </a:prstGeom>
          </p:spPr>
          <p:txBody>
            <a:bodyPr lIns="0" tIns="0" rIns="0" bIns="0" rtlCol="0" anchor="t">
              <a:spAutoFit/>
            </a:bodyPr>
            <a:lstStyle/>
            <a:p>
              <a:pPr algn="l">
                <a:lnSpc>
                  <a:spcPts val="4200"/>
                </a:lnSpc>
              </a:pPr>
              <a:endParaRPr lang="en-US" sz="3000" dirty="0">
                <a:solidFill>
                  <a:srgbClr val="FFFFFF"/>
                </a:solidFill>
                <a:latin typeface="DM Sans"/>
                <a:ea typeface="DM Sans"/>
                <a:cs typeface="DM Sans"/>
                <a:sym typeface="DM Sans"/>
              </a:endParaRPr>
            </a:p>
          </p:txBody>
        </p:sp>
        <p:sp>
          <p:nvSpPr>
            <p:cNvPr id="6" name="Freeform 6"/>
            <p:cNvSpPr/>
            <p:nvPr/>
          </p:nvSpPr>
          <p:spPr>
            <a:xfrm>
              <a:off x="1371600" y="375520"/>
              <a:ext cx="585413" cy="745318"/>
            </a:xfrm>
            <a:custGeom>
              <a:avLst/>
              <a:gdLst/>
              <a:ahLst/>
              <a:cxnLst/>
              <a:rect l="l" t="t" r="r" b="b"/>
              <a:pathLst>
                <a:path w="585413" h="745318">
                  <a:moveTo>
                    <a:pt x="0" y="0"/>
                  </a:moveTo>
                  <a:lnTo>
                    <a:pt x="585413" y="0"/>
                  </a:lnTo>
                  <a:lnTo>
                    <a:pt x="585413" y="745318"/>
                  </a:lnTo>
                  <a:lnTo>
                    <a:pt x="0" y="74531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sp>
        <p:nvSpPr>
          <p:cNvPr id="11" name="AutoShape 11"/>
          <p:cNvSpPr/>
          <p:nvPr/>
        </p:nvSpPr>
        <p:spPr>
          <a:xfrm rot="-5400000">
            <a:off x="4005262" y="5138738"/>
            <a:ext cx="10287000" cy="0"/>
          </a:xfrm>
          <a:prstGeom prst="line">
            <a:avLst/>
          </a:prstGeom>
          <a:ln w="9525" cap="rnd">
            <a:solidFill>
              <a:srgbClr val="000000"/>
            </a:solidFill>
            <a:prstDash val="solid"/>
            <a:headEnd type="none" w="sm" len="sm"/>
            <a:tailEnd type="none" w="sm" len="sm"/>
          </a:ln>
        </p:spPr>
      </p:sp>
      <p:sp>
        <p:nvSpPr>
          <p:cNvPr id="12" name="AutoShape 12"/>
          <p:cNvSpPr/>
          <p:nvPr/>
        </p:nvSpPr>
        <p:spPr>
          <a:xfrm>
            <a:off x="9153525" y="1028700"/>
            <a:ext cx="9684388" cy="0"/>
          </a:xfrm>
          <a:prstGeom prst="line">
            <a:avLst/>
          </a:prstGeom>
          <a:ln w="9525" cap="rnd">
            <a:solidFill>
              <a:srgbClr val="000000"/>
            </a:solidFill>
            <a:prstDash val="solid"/>
            <a:headEnd type="none" w="sm" len="sm"/>
            <a:tailEnd type="none" w="sm" len="sm"/>
          </a:ln>
        </p:spPr>
      </p:sp>
      <p:sp>
        <p:nvSpPr>
          <p:cNvPr id="13" name="Freeform 13"/>
          <p:cNvSpPr/>
          <p:nvPr/>
        </p:nvSpPr>
        <p:spPr>
          <a:xfrm rot="-5400000">
            <a:off x="17422835" y="347950"/>
            <a:ext cx="362710" cy="361391"/>
          </a:xfrm>
          <a:custGeom>
            <a:avLst/>
            <a:gdLst/>
            <a:ahLst/>
            <a:cxnLst/>
            <a:rect l="l" t="t" r="r" b="b"/>
            <a:pathLst>
              <a:path w="362710" h="361391">
                <a:moveTo>
                  <a:pt x="0" y="0"/>
                </a:moveTo>
                <a:lnTo>
                  <a:pt x="362709" y="0"/>
                </a:lnTo>
                <a:lnTo>
                  <a:pt x="362709" y="361390"/>
                </a:lnTo>
                <a:lnTo>
                  <a:pt x="0" y="36139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4" name="TextBox 14"/>
          <p:cNvSpPr txBox="1"/>
          <p:nvPr/>
        </p:nvSpPr>
        <p:spPr>
          <a:xfrm>
            <a:off x="9689984" y="356243"/>
            <a:ext cx="3139207" cy="306705"/>
          </a:xfrm>
          <a:prstGeom prst="rect">
            <a:avLst/>
          </a:prstGeom>
        </p:spPr>
        <p:txBody>
          <a:bodyPr lIns="0" tIns="0" rIns="0" bIns="0" rtlCol="0" anchor="t">
            <a:spAutoFit/>
          </a:bodyPr>
          <a:lstStyle/>
          <a:p>
            <a:pPr algn="l">
              <a:lnSpc>
                <a:spcPts val="2520"/>
              </a:lnSpc>
            </a:pPr>
            <a:r>
              <a:rPr lang="en-US" sz="1800" dirty="0">
                <a:solidFill>
                  <a:srgbClr val="000000"/>
                </a:solidFill>
                <a:latin typeface="DM Sans"/>
                <a:ea typeface="DM Sans"/>
                <a:cs typeface="DM Sans"/>
                <a:sym typeface="DM Sans"/>
              </a:rPr>
              <a:t>Result:</a:t>
            </a:r>
          </a:p>
        </p:txBody>
      </p:sp>
      <p:sp>
        <p:nvSpPr>
          <p:cNvPr id="16" name="TextBox 15">
            <a:extLst>
              <a:ext uri="{FF2B5EF4-FFF2-40B4-BE49-F238E27FC236}">
                <a16:creationId xmlns:a16="http://schemas.microsoft.com/office/drawing/2014/main" id="{5F1A5D56-64A8-484E-9090-66FEBFC0B18C}"/>
              </a:ext>
            </a:extLst>
          </p:cNvPr>
          <p:cNvSpPr txBox="1"/>
          <p:nvPr/>
        </p:nvSpPr>
        <p:spPr>
          <a:xfrm>
            <a:off x="1943038" y="3338232"/>
            <a:ext cx="5715000" cy="461665"/>
          </a:xfrm>
          <a:prstGeom prst="rect">
            <a:avLst/>
          </a:prstGeom>
          <a:noFill/>
        </p:spPr>
        <p:txBody>
          <a:bodyPr wrap="square">
            <a:spAutoFit/>
          </a:bodyPr>
          <a:lstStyle/>
          <a:p>
            <a:r>
              <a:rPr lang="en-US" sz="2400" b="1" dirty="0">
                <a:solidFill>
                  <a:schemeClr val="bg1"/>
                </a:solidFill>
              </a:rPr>
              <a:t>Top 10 sellers of 2018</a:t>
            </a:r>
            <a:endParaRPr lang="en-IN" sz="2400" b="1" dirty="0">
              <a:solidFill>
                <a:schemeClr val="bg1"/>
              </a:solidFill>
            </a:endParaRPr>
          </a:p>
        </p:txBody>
      </p:sp>
      <p:sp>
        <p:nvSpPr>
          <p:cNvPr id="17" name="TextBox 16">
            <a:extLst>
              <a:ext uri="{FF2B5EF4-FFF2-40B4-BE49-F238E27FC236}">
                <a16:creationId xmlns:a16="http://schemas.microsoft.com/office/drawing/2014/main" id="{23460EC0-6922-43F7-995D-FFC000FF18F8}"/>
              </a:ext>
            </a:extLst>
          </p:cNvPr>
          <p:cNvSpPr txBox="1"/>
          <p:nvPr/>
        </p:nvSpPr>
        <p:spPr>
          <a:xfrm>
            <a:off x="838200" y="4762500"/>
            <a:ext cx="7595292" cy="461665"/>
          </a:xfrm>
          <a:prstGeom prst="rect">
            <a:avLst/>
          </a:prstGeom>
          <a:noFill/>
        </p:spPr>
        <p:txBody>
          <a:bodyPr wrap="square" rtlCol="0">
            <a:spAutoFit/>
          </a:bodyPr>
          <a:lstStyle/>
          <a:p>
            <a:pPr algn="ctr"/>
            <a:r>
              <a:rPr lang="en-US" sz="2400" b="1" dirty="0"/>
              <a:t>This query calculates top 10 sellers of 2018</a:t>
            </a:r>
            <a:endParaRPr lang="en-IN" sz="2400" b="1" u="sng" dirty="0"/>
          </a:p>
        </p:txBody>
      </p:sp>
      <p:sp>
        <p:nvSpPr>
          <p:cNvPr id="19" name="TextBox 18">
            <a:extLst>
              <a:ext uri="{FF2B5EF4-FFF2-40B4-BE49-F238E27FC236}">
                <a16:creationId xmlns:a16="http://schemas.microsoft.com/office/drawing/2014/main" id="{832FC12F-74F1-4E79-B279-4D3E63AC8E99}"/>
              </a:ext>
            </a:extLst>
          </p:cNvPr>
          <p:cNvSpPr txBox="1"/>
          <p:nvPr/>
        </p:nvSpPr>
        <p:spPr>
          <a:xfrm>
            <a:off x="708133" y="5485389"/>
            <a:ext cx="7845541" cy="4770537"/>
          </a:xfrm>
          <a:prstGeom prst="rect">
            <a:avLst/>
          </a:prstGeom>
          <a:noFill/>
          <a:ln>
            <a:solidFill>
              <a:schemeClr val="tx2">
                <a:lumMod val="50000"/>
              </a:schemeClr>
            </a:solidFill>
          </a:ln>
        </p:spPr>
        <p:txBody>
          <a:bodyPr wrap="square" rtlCol="0">
            <a:spAutoFit/>
          </a:bodyPr>
          <a:lstStyle/>
          <a:p>
            <a:r>
              <a:rPr lang="en-US" sz="1600" dirty="0"/>
              <a:t>WITH </a:t>
            </a:r>
            <a:r>
              <a:rPr lang="en-US" sz="1600" dirty="0" err="1"/>
              <a:t>yearly_seller_stats</a:t>
            </a:r>
            <a:r>
              <a:rPr lang="en-US" sz="1600" dirty="0"/>
              <a:t> AS ( SELECT   </a:t>
            </a:r>
            <a:r>
              <a:rPr lang="en-US" sz="1600" dirty="0" err="1"/>
              <a:t>oi.seller_id</a:t>
            </a:r>
            <a:r>
              <a:rPr lang="en-US" sz="1600" dirty="0"/>
              <a:t>, </a:t>
            </a:r>
          </a:p>
          <a:p>
            <a:r>
              <a:rPr lang="en-US" sz="1600" dirty="0"/>
              <a:t>        EXTRACT(YEAR FROM </a:t>
            </a:r>
            <a:r>
              <a:rPr lang="en-US" sz="1600" dirty="0" err="1"/>
              <a:t>o.order_purchase_timestamp</a:t>
            </a:r>
            <a:r>
              <a:rPr lang="en-US" sz="1600" dirty="0"/>
              <a:t>) AS </a:t>
            </a:r>
            <a:r>
              <a:rPr lang="en-US" sz="1600" dirty="0" err="1"/>
              <a:t>order_year</a:t>
            </a:r>
            <a:r>
              <a:rPr lang="en-US" sz="1600" dirty="0"/>
              <a:t>, SUM(</a:t>
            </a:r>
            <a:r>
              <a:rPr lang="en-US" sz="1600" dirty="0" err="1"/>
              <a:t>op.payment_value</a:t>
            </a:r>
            <a:r>
              <a:rPr lang="en-US" sz="1600" dirty="0"/>
              <a:t>) AS </a:t>
            </a:r>
            <a:r>
              <a:rPr lang="en-US" sz="1600" dirty="0" err="1"/>
              <a:t>total_revenue</a:t>
            </a:r>
            <a:endParaRPr lang="en-US" sz="1600" dirty="0"/>
          </a:p>
          <a:p>
            <a:r>
              <a:rPr lang="en-US" sz="1600" dirty="0"/>
              <a:t>    FROM  </a:t>
            </a:r>
            <a:r>
              <a:rPr lang="en-US" sz="1600" dirty="0" err="1"/>
              <a:t>order_items</a:t>
            </a:r>
            <a:r>
              <a:rPr lang="en-US" sz="1600" dirty="0"/>
              <a:t> oi</a:t>
            </a:r>
          </a:p>
          <a:p>
            <a:r>
              <a:rPr lang="en-US" sz="1600" dirty="0"/>
              <a:t>    JOIN   orders o ON </a:t>
            </a:r>
            <a:r>
              <a:rPr lang="en-US" sz="1600" dirty="0" err="1"/>
              <a:t>oi.order_id</a:t>
            </a:r>
            <a:r>
              <a:rPr lang="en-US" sz="1600" dirty="0"/>
              <a:t> = </a:t>
            </a:r>
            <a:r>
              <a:rPr lang="en-US" sz="1600" dirty="0" err="1"/>
              <a:t>o.order_id</a:t>
            </a:r>
            <a:endParaRPr lang="en-US" sz="1600" dirty="0"/>
          </a:p>
          <a:p>
            <a:r>
              <a:rPr lang="en-US" sz="1600" dirty="0"/>
              <a:t>    JOIN </a:t>
            </a:r>
            <a:r>
              <a:rPr lang="en-US" sz="1600" dirty="0" err="1"/>
              <a:t>order_payments</a:t>
            </a:r>
            <a:r>
              <a:rPr lang="en-US" sz="1600" dirty="0"/>
              <a:t> op ON </a:t>
            </a:r>
            <a:r>
              <a:rPr lang="en-US" sz="1600" dirty="0" err="1"/>
              <a:t>oi.order_id</a:t>
            </a:r>
            <a:r>
              <a:rPr lang="en-US" sz="1600" dirty="0"/>
              <a:t> = </a:t>
            </a:r>
            <a:r>
              <a:rPr lang="en-US" sz="1600" dirty="0" err="1"/>
              <a:t>op.order_id</a:t>
            </a:r>
            <a:endParaRPr lang="en-US" sz="1600" dirty="0"/>
          </a:p>
          <a:p>
            <a:r>
              <a:rPr lang="en-US" sz="1600" dirty="0"/>
              <a:t>    GROUP BY   </a:t>
            </a:r>
            <a:r>
              <a:rPr lang="en-US" sz="1600" dirty="0" err="1"/>
              <a:t>oi.seller_id</a:t>
            </a:r>
            <a:r>
              <a:rPr lang="en-US" sz="1600" dirty="0"/>
              <a:t>, EXTRACT(YEAR FROM </a:t>
            </a:r>
            <a:r>
              <a:rPr lang="en-US" sz="1600" dirty="0" err="1"/>
              <a:t>o.order_purchase_timestamp</a:t>
            </a:r>
            <a:r>
              <a:rPr lang="en-US" sz="1600" dirty="0"/>
              <a:t>)</a:t>
            </a:r>
          </a:p>
          <a:p>
            <a:r>
              <a:rPr lang="en-US" sz="1600" dirty="0"/>
              <a:t>), </a:t>
            </a:r>
            <a:r>
              <a:rPr lang="en-US" sz="1600" dirty="0" err="1"/>
              <a:t>seller_growth</a:t>
            </a:r>
            <a:r>
              <a:rPr lang="en-US" sz="1600" dirty="0"/>
              <a:t> AS (</a:t>
            </a:r>
          </a:p>
          <a:p>
            <a:r>
              <a:rPr lang="en-US" sz="1600" dirty="0"/>
              <a:t>    SELECT  </a:t>
            </a:r>
            <a:r>
              <a:rPr lang="en-US" sz="1600" dirty="0" err="1"/>
              <a:t>seller_id</a:t>
            </a:r>
            <a:r>
              <a:rPr lang="en-US" sz="1600" dirty="0"/>
              <a:t>,   </a:t>
            </a:r>
            <a:r>
              <a:rPr lang="en-US" sz="1600" dirty="0" err="1"/>
              <a:t>order_year</a:t>
            </a:r>
            <a:r>
              <a:rPr lang="en-US" sz="1600" dirty="0"/>
              <a:t>,  </a:t>
            </a:r>
            <a:r>
              <a:rPr lang="en-US" sz="1600" dirty="0" err="1"/>
              <a:t>total_revenue</a:t>
            </a:r>
            <a:r>
              <a:rPr lang="en-US" sz="1600" dirty="0"/>
              <a:t>, </a:t>
            </a:r>
          </a:p>
          <a:p>
            <a:r>
              <a:rPr lang="en-US" sz="1600" dirty="0"/>
              <a:t>        LAG(</a:t>
            </a:r>
            <a:r>
              <a:rPr lang="en-US" sz="1600" dirty="0" err="1"/>
              <a:t>total_revenue</a:t>
            </a:r>
            <a:r>
              <a:rPr lang="en-US" sz="1600" dirty="0"/>
              <a:t>) OVER (PARTITION BY </a:t>
            </a:r>
            <a:r>
              <a:rPr lang="en-US" sz="1600" dirty="0" err="1"/>
              <a:t>seller_id</a:t>
            </a:r>
            <a:r>
              <a:rPr lang="en-US" sz="1600" dirty="0"/>
              <a:t> ORDER BY </a:t>
            </a:r>
            <a:r>
              <a:rPr lang="en-US" sz="1600" dirty="0" err="1"/>
              <a:t>order_year</a:t>
            </a:r>
            <a:r>
              <a:rPr lang="en-US" sz="1600" dirty="0"/>
              <a:t>) AS </a:t>
            </a:r>
            <a:r>
              <a:rPr lang="en-US" sz="1600" dirty="0" err="1"/>
              <a:t>prev_year_revenue</a:t>
            </a:r>
            <a:r>
              <a:rPr lang="en-US" sz="1600" dirty="0"/>
              <a:t>,</a:t>
            </a:r>
          </a:p>
          <a:p>
            <a:r>
              <a:rPr lang="en-US" sz="1600" dirty="0"/>
              <a:t>        ROUND(((</a:t>
            </a:r>
            <a:r>
              <a:rPr lang="en-US" sz="1600" dirty="0" err="1"/>
              <a:t>total_revenue</a:t>
            </a:r>
            <a:r>
              <a:rPr lang="en-US" sz="1600" dirty="0"/>
              <a:t> - LAG(</a:t>
            </a:r>
            <a:r>
              <a:rPr lang="en-US" sz="1600" dirty="0" err="1"/>
              <a:t>total_revenue</a:t>
            </a:r>
            <a:r>
              <a:rPr lang="en-US" sz="1600" dirty="0"/>
              <a:t>) OVER (PARTITION BY </a:t>
            </a:r>
            <a:r>
              <a:rPr lang="en-US" sz="1600" dirty="0" err="1"/>
              <a:t>seller_id</a:t>
            </a:r>
            <a:r>
              <a:rPr lang="en-US" sz="1600" dirty="0"/>
              <a:t> ORDER BY </a:t>
            </a:r>
            <a:r>
              <a:rPr lang="en-US" sz="1600" dirty="0" err="1"/>
              <a:t>order_year</a:t>
            </a:r>
            <a:r>
              <a:rPr lang="en-US" sz="1600" dirty="0"/>
              <a:t>)) / </a:t>
            </a:r>
          </a:p>
          <a:p>
            <a:r>
              <a:rPr lang="en-US" sz="1600" dirty="0"/>
              <a:t>            NULLIF(LAG(</a:t>
            </a:r>
            <a:r>
              <a:rPr lang="en-US" sz="1600" dirty="0" err="1"/>
              <a:t>total_revenue</a:t>
            </a:r>
            <a:r>
              <a:rPr lang="en-US" sz="1600" dirty="0"/>
              <a:t>) OVER (PARTITION BY </a:t>
            </a:r>
            <a:r>
              <a:rPr lang="en-US" sz="1600" dirty="0" err="1"/>
              <a:t>seller_id</a:t>
            </a:r>
            <a:r>
              <a:rPr lang="en-US" sz="1600" dirty="0"/>
              <a:t> ORDER BY </a:t>
            </a:r>
            <a:r>
              <a:rPr lang="en-US" sz="1600" dirty="0" err="1"/>
              <a:t>order_year</a:t>
            </a:r>
            <a:r>
              <a:rPr lang="en-US" sz="1600" dirty="0"/>
              <a:t>), 0)) * 100, 2) AS </a:t>
            </a:r>
            <a:r>
              <a:rPr lang="en-US" sz="1600" dirty="0" err="1"/>
              <a:t>revenue_yoy_growth</a:t>
            </a:r>
            <a:endParaRPr lang="en-US" sz="1600" dirty="0"/>
          </a:p>
          <a:p>
            <a:r>
              <a:rPr lang="en-US" sz="1600" dirty="0"/>
              <a:t>    FROM   </a:t>
            </a:r>
            <a:r>
              <a:rPr lang="en-US" sz="1600" dirty="0" err="1"/>
              <a:t>yearly_seller_stats</a:t>
            </a:r>
            <a:endParaRPr lang="en-US" sz="1600" dirty="0"/>
          </a:p>
          <a:p>
            <a:r>
              <a:rPr lang="en-US" sz="1600" dirty="0"/>
              <a:t>) SELECT  </a:t>
            </a:r>
            <a:r>
              <a:rPr lang="en-US" sz="1600" dirty="0" err="1"/>
              <a:t>seller_id</a:t>
            </a:r>
            <a:r>
              <a:rPr lang="en-US" sz="1600" dirty="0"/>
              <a:t>, </a:t>
            </a:r>
            <a:r>
              <a:rPr lang="en-US" sz="1600" dirty="0" err="1"/>
              <a:t>order_year</a:t>
            </a:r>
            <a:r>
              <a:rPr lang="en-US" sz="1600" dirty="0"/>
              <a:t>,    </a:t>
            </a:r>
            <a:r>
              <a:rPr lang="en-US" sz="1600" dirty="0" err="1"/>
              <a:t>total_revenue</a:t>
            </a:r>
            <a:r>
              <a:rPr lang="en-US" sz="1600" dirty="0"/>
              <a:t>,  </a:t>
            </a:r>
            <a:r>
              <a:rPr lang="en-US" sz="1600" dirty="0" err="1"/>
              <a:t>revenue_yoy_growth</a:t>
            </a:r>
            <a:r>
              <a:rPr lang="en-US" sz="1600" dirty="0"/>
              <a:t> FROM  </a:t>
            </a:r>
            <a:r>
              <a:rPr lang="en-US" sz="1600" dirty="0" err="1"/>
              <a:t>seller_growth</a:t>
            </a:r>
            <a:endParaRPr lang="en-US" sz="1600" dirty="0"/>
          </a:p>
          <a:p>
            <a:r>
              <a:rPr lang="en-US" sz="1600" dirty="0"/>
              <a:t>WHERE  </a:t>
            </a:r>
            <a:r>
              <a:rPr lang="en-US" sz="1600" dirty="0" err="1"/>
              <a:t>revenue_yoy_growth</a:t>
            </a:r>
            <a:r>
              <a:rPr lang="en-US" sz="1600" dirty="0"/>
              <a:t> IS NOT NULL  AND </a:t>
            </a:r>
            <a:r>
              <a:rPr lang="en-US" sz="1600" dirty="0" err="1"/>
              <a:t>order_year</a:t>
            </a:r>
            <a:r>
              <a:rPr lang="en-US" sz="1600" dirty="0"/>
              <a:t> IN (2018)</a:t>
            </a:r>
          </a:p>
          <a:p>
            <a:r>
              <a:rPr lang="en-US" sz="1600" dirty="0"/>
              <a:t>ORDER BY </a:t>
            </a:r>
            <a:r>
              <a:rPr lang="en-US" sz="1600" dirty="0" err="1"/>
              <a:t>total_revenue</a:t>
            </a:r>
            <a:r>
              <a:rPr lang="en-US" sz="1600" dirty="0"/>
              <a:t> DESC  LIMIT 10;</a:t>
            </a:r>
          </a:p>
        </p:txBody>
      </p:sp>
      <p:pic>
        <p:nvPicPr>
          <p:cNvPr id="8" name="Picture 7">
            <a:extLst>
              <a:ext uri="{FF2B5EF4-FFF2-40B4-BE49-F238E27FC236}">
                <a16:creationId xmlns:a16="http://schemas.microsoft.com/office/drawing/2014/main" id="{2432E6C9-7713-4FC5-9E78-5B3FB2267109}"/>
              </a:ext>
            </a:extLst>
          </p:cNvPr>
          <p:cNvPicPr>
            <a:picLocks noChangeAspect="1"/>
          </p:cNvPicPr>
          <p:nvPr/>
        </p:nvPicPr>
        <p:blipFill rotWithShape="1">
          <a:blip r:embed="rId6"/>
          <a:srcRect l="19302" t="41803" r="39167" b="23333"/>
          <a:stretch/>
        </p:blipFill>
        <p:spPr>
          <a:xfrm>
            <a:off x="9226927" y="3661398"/>
            <a:ext cx="9094410" cy="4294295"/>
          </a:xfrm>
          <a:prstGeom prst="rect">
            <a:avLst/>
          </a:prstGeom>
        </p:spPr>
      </p:pic>
    </p:spTree>
    <p:extLst>
      <p:ext uri="{BB962C8B-B14F-4D97-AF65-F5344CB8AC3E}">
        <p14:creationId xmlns:p14="http://schemas.microsoft.com/office/powerpoint/2010/main" val="89294778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347291"/>
            <a:ext cx="7129449" cy="2462213"/>
          </a:xfrm>
          <a:prstGeom prst="rect">
            <a:avLst/>
          </a:prstGeom>
        </p:spPr>
        <p:txBody>
          <a:bodyPr wrap="square" lIns="0" tIns="0" rIns="0" bIns="0" rtlCol="0" anchor="t">
            <a:spAutoFit/>
          </a:bodyPr>
          <a:lstStyle/>
          <a:p>
            <a:pPr algn="l">
              <a:lnSpc>
                <a:spcPts val="9600"/>
              </a:lnSpc>
            </a:pPr>
            <a:r>
              <a:rPr lang="en-US" sz="8000" spc="-320" dirty="0">
                <a:solidFill>
                  <a:srgbClr val="000000"/>
                </a:solidFill>
                <a:latin typeface="Russo One"/>
                <a:ea typeface="Russo One"/>
                <a:cs typeface="Russo One"/>
                <a:sym typeface="Russo One"/>
              </a:rPr>
              <a:t>Growth</a:t>
            </a:r>
          </a:p>
          <a:p>
            <a:pPr algn="l">
              <a:lnSpc>
                <a:spcPts val="9600"/>
              </a:lnSpc>
            </a:pPr>
            <a:r>
              <a:rPr lang="en-US" sz="8000" spc="-320" dirty="0">
                <a:solidFill>
                  <a:srgbClr val="000000"/>
                </a:solidFill>
                <a:latin typeface="Russo One"/>
                <a:ea typeface="Russo One"/>
                <a:cs typeface="Russo One"/>
                <a:sym typeface="Russo One"/>
              </a:rPr>
              <a:t>Metrics</a:t>
            </a:r>
          </a:p>
        </p:txBody>
      </p:sp>
      <p:grpSp>
        <p:nvGrpSpPr>
          <p:cNvPr id="3" name="Group 3"/>
          <p:cNvGrpSpPr/>
          <p:nvPr/>
        </p:nvGrpSpPr>
        <p:grpSpPr>
          <a:xfrm>
            <a:off x="0" y="3070047"/>
            <a:ext cx="9153525" cy="1230228"/>
            <a:chOff x="0" y="0"/>
            <a:chExt cx="12204700" cy="1496359"/>
          </a:xfrm>
        </p:grpSpPr>
        <p:sp>
          <p:nvSpPr>
            <p:cNvPr id="4" name="AutoShape 4"/>
            <p:cNvSpPr/>
            <p:nvPr/>
          </p:nvSpPr>
          <p:spPr>
            <a:xfrm>
              <a:off x="0" y="0"/>
              <a:ext cx="12204700" cy="1496359"/>
            </a:xfrm>
            <a:prstGeom prst="rect">
              <a:avLst/>
            </a:prstGeom>
            <a:solidFill>
              <a:srgbClr val="000000"/>
            </a:solidFill>
          </p:spPr>
          <p:txBody>
            <a:bodyPr/>
            <a:lstStyle/>
            <a:p>
              <a:r>
                <a:rPr lang="en-US" dirty="0"/>
                <a:t>Customer Lifetime Value (CLV):-- Sum of the total order values per customer (top 5)</a:t>
              </a:r>
              <a:endParaRPr lang="en-IN" dirty="0"/>
            </a:p>
          </p:txBody>
        </p:sp>
        <p:sp>
          <p:nvSpPr>
            <p:cNvPr id="5" name="TextBox 5"/>
            <p:cNvSpPr txBox="1"/>
            <p:nvPr/>
          </p:nvSpPr>
          <p:spPr>
            <a:xfrm>
              <a:off x="2189984" y="376704"/>
              <a:ext cx="8421467" cy="685145"/>
            </a:xfrm>
            <a:prstGeom prst="rect">
              <a:avLst/>
            </a:prstGeom>
          </p:spPr>
          <p:txBody>
            <a:bodyPr lIns="0" tIns="0" rIns="0" bIns="0" rtlCol="0" anchor="t">
              <a:spAutoFit/>
            </a:bodyPr>
            <a:lstStyle/>
            <a:p>
              <a:pPr algn="l">
                <a:lnSpc>
                  <a:spcPts val="4200"/>
                </a:lnSpc>
              </a:pPr>
              <a:endParaRPr lang="en-US" sz="3000" dirty="0">
                <a:solidFill>
                  <a:srgbClr val="FFFFFF"/>
                </a:solidFill>
                <a:latin typeface="DM Sans"/>
                <a:ea typeface="DM Sans"/>
                <a:cs typeface="DM Sans"/>
                <a:sym typeface="DM Sans"/>
              </a:endParaRPr>
            </a:p>
          </p:txBody>
        </p:sp>
        <p:sp>
          <p:nvSpPr>
            <p:cNvPr id="6" name="Freeform 6"/>
            <p:cNvSpPr/>
            <p:nvPr/>
          </p:nvSpPr>
          <p:spPr>
            <a:xfrm>
              <a:off x="1371600" y="375520"/>
              <a:ext cx="585413" cy="745318"/>
            </a:xfrm>
            <a:custGeom>
              <a:avLst/>
              <a:gdLst/>
              <a:ahLst/>
              <a:cxnLst/>
              <a:rect l="l" t="t" r="r" b="b"/>
              <a:pathLst>
                <a:path w="585413" h="745318">
                  <a:moveTo>
                    <a:pt x="0" y="0"/>
                  </a:moveTo>
                  <a:lnTo>
                    <a:pt x="585413" y="0"/>
                  </a:lnTo>
                  <a:lnTo>
                    <a:pt x="585413" y="745318"/>
                  </a:lnTo>
                  <a:lnTo>
                    <a:pt x="0" y="74531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sp>
        <p:nvSpPr>
          <p:cNvPr id="11" name="AutoShape 11"/>
          <p:cNvSpPr/>
          <p:nvPr/>
        </p:nvSpPr>
        <p:spPr>
          <a:xfrm rot="-5400000">
            <a:off x="4005262" y="5138738"/>
            <a:ext cx="10287000" cy="0"/>
          </a:xfrm>
          <a:prstGeom prst="line">
            <a:avLst/>
          </a:prstGeom>
          <a:ln w="9525" cap="rnd">
            <a:solidFill>
              <a:srgbClr val="000000"/>
            </a:solidFill>
            <a:prstDash val="solid"/>
            <a:headEnd type="none" w="sm" len="sm"/>
            <a:tailEnd type="none" w="sm" len="sm"/>
          </a:ln>
        </p:spPr>
      </p:sp>
      <p:sp>
        <p:nvSpPr>
          <p:cNvPr id="12" name="AutoShape 12"/>
          <p:cNvSpPr/>
          <p:nvPr/>
        </p:nvSpPr>
        <p:spPr>
          <a:xfrm>
            <a:off x="9153525" y="1028700"/>
            <a:ext cx="9684388" cy="0"/>
          </a:xfrm>
          <a:prstGeom prst="line">
            <a:avLst/>
          </a:prstGeom>
          <a:ln w="9525" cap="rnd">
            <a:solidFill>
              <a:srgbClr val="000000"/>
            </a:solidFill>
            <a:prstDash val="solid"/>
            <a:headEnd type="none" w="sm" len="sm"/>
            <a:tailEnd type="none" w="sm" len="sm"/>
          </a:ln>
        </p:spPr>
      </p:sp>
      <p:sp>
        <p:nvSpPr>
          <p:cNvPr id="13" name="Freeform 13"/>
          <p:cNvSpPr/>
          <p:nvPr/>
        </p:nvSpPr>
        <p:spPr>
          <a:xfrm rot="-5400000">
            <a:off x="17422835" y="347950"/>
            <a:ext cx="362710" cy="361391"/>
          </a:xfrm>
          <a:custGeom>
            <a:avLst/>
            <a:gdLst/>
            <a:ahLst/>
            <a:cxnLst/>
            <a:rect l="l" t="t" r="r" b="b"/>
            <a:pathLst>
              <a:path w="362710" h="361391">
                <a:moveTo>
                  <a:pt x="0" y="0"/>
                </a:moveTo>
                <a:lnTo>
                  <a:pt x="362709" y="0"/>
                </a:lnTo>
                <a:lnTo>
                  <a:pt x="362709" y="361390"/>
                </a:lnTo>
                <a:lnTo>
                  <a:pt x="0" y="36139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4" name="TextBox 14"/>
          <p:cNvSpPr txBox="1"/>
          <p:nvPr/>
        </p:nvSpPr>
        <p:spPr>
          <a:xfrm>
            <a:off x="9689984" y="356243"/>
            <a:ext cx="3139207" cy="306705"/>
          </a:xfrm>
          <a:prstGeom prst="rect">
            <a:avLst/>
          </a:prstGeom>
        </p:spPr>
        <p:txBody>
          <a:bodyPr lIns="0" tIns="0" rIns="0" bIns="0" rtlCol="0" anchor="t">
            <a:spAutoFit/>
          </a:bodyPr>
          <a:lstStyle/>
          <a:p>
            <a:pPr algn="l">
              <a:lnSpc>
                <a:spcPts val="2520"/>
              </a:lnSpc>
            </a:pPr>
            <a:r>
              <a:rPr lang="en-US" sz="1800" dirty="0">
                <a:solidFill>
                  <a:srgbClr val="000000"/>
                </a:solidFill>
                <a:latin typeface="DM Sans"/>
                <a:ea typeface="DM Sans"/>
                <a:cs typeface="DM Sans"/>
                <a:sym typeface="DM Sans"/>
              </a:rPr>
              <a:t>Result:</a:t>
            </a:r>
          </a:p>
        </p:txBody>
      </p:sp>
      <p:sp>
        <p:nvSpPr>
          <p:cNvPr id="16" name="TextBox 15">
            <a:extLst>
              <a:ext uri="{FF2B5EF4-FFF2-40B4-BE49-F238E27FC236}">
                <a16:creationId xmlns:a16="http://schemas.microsoft.com/office/drawing/2014/main" id="{5F1A5D56-64A8-484E-9090-66FEBFC0B18C}"/>
              </a:ext>
            </a:extLst>
          </p:cNvPr>
          <p:cNvSpPr txBox="1"/>
          <p:nvPr/>
        </p:nvSpPr>
        <p:spPr>
          <a:xfrm>
            <a:off x="1943038" y="3338232"/>
            <a:ext cx="5715000" cy="830997"/>
          </a:xfrm>
          <a:prstGeom prst="rect">
            <a:avLst/>
          </a:prstGeom>
          <a:noFill/>
        </p:spPr>
        <p:txBody>
          <a:bodyPr wrap="square">
            <a:spAutoFit/>
          </a:bodyPr>
          <a:lstStyle/>
          <a:p>
            <a:r>
              <a:rPr lang="en-US" sz="2400" b="1" dirty="0">
                <a:solidFill>
                  <a:schemeClr val="bg1"/>
                </a:solidFill>
              </a:rPr>
              <a:t>Growth of Revenue, Net Profit , Average Order Profit year on year category wise</a:t>
            </a:r>
            <a:endParaRPr lang="en-IN" sz="2400" b="1" dirty="0">
              <a:solidFill>
                <a:schemeClr val="bg1"/>
              </a:solidFill>
            </a:endParaRPr>
          </a:p>
        </p:txBody>
      </p:sp>
      <p:sp>
        <p:nvSpPr>
          <p:cNvPr id="17" name="TextBox 16">
            <a:extLst>
              <a:ext uri="{FF2B5EF4-FFF2-40B4-BE49-F238E27FC236}">
                <a16:creationId xmlns:a16="http://schemas.microsoft.com/office/drawing/2014/main" id="{23460EC0-6922-43F7-995D-FFC000FF18F8}"/>
              </a:ext>
            </a:extLst>
          </p:cNvPr>
          <p:cNvSpPr txBox="1"/>
          <p:nvPr/>
        </p:nvSpPr>
        <p:spPr>
          <a:xfrm>
            <a:off x="795778" y="4609008"/>
            <a:ext cx="7595292" cy="830997"/>
          </a:xfrm>
          <a:prstGeom prst="rect">
            <a:avLst/>
          </a:prstGeom>
          <a:noFill/>
        </p:spPr>
        <p:txBody>
          <a:bodyPr wrap="square" rtlCol="0">
            <a:spAutoFit/>
          </a:bodyPr>
          <a:lstStyle/>
          <a:p>
            <a:pPr algn="ctr"/>
            <a:r>
              <a:rPr lang="en-US" sz="2400" b="1" dirty="0"/>
              <a:t>This query calculates growth of Revenue, Net Profit , Average Order Profit year on year category wise</a:t>
            </a:r>
            <a:endParaRPr lang="en-IN" sz="2400" b="1" u="sng" dirty="0"/>
          </a:p>
        </p:txBody>
      </p:sp>
      <p:sp>
        <p:nvSpPr>
          <p:cNvPr id="19" name="TextBox 18">
            <a:extLst>
              <a:ext uri="{FF2B5EF4-FFF2-40B4-BE49-F238E27FC236}">
                <a16:creationId xmlns:a16="http://schemas.microsoft.com/office/drawing/2014/main" id="{832FC12F-74F1-4E79-B279-4D3E63AC8E99}"/>
              </a:ext>
            </a:extLst>
          </p:cNvPr>
          <p:cNvSpPr txBox="1"/>
          <p:nvPr/>
        </p:nvSpPr>
        <p:spPr>
          <a:xfrm>
            <a:off x="762000" y="6605643"/>
            <a:ext cx="7845541" cy="769441"/>
          </a:xfrm>
          <a:prstGeom prst="rect">
            <a:avLst/>
          </a:prstGeom>
          <a:noFill/>
          <a:ln>
            <a:solidFill>
              <a:schemeClr val="tx2">
                <a:lumMod val="50000"/>
              </a:schemeClr>
            </a:solidFill>
          </a:ln>
        </p:spPr>
        <p:txBody>
          <a:bodyPr wrap="square" rtlCol="0">
            <a:spAutoFit/>
          </a:bodyPr>
          <a:lstStyle/>
          <a:p>
            <a:pPr algn="ctr"/>
            <a:r>
              <a:rPr lang="en-US" sz="4400" b="1" dirty="0"/>
              <a:t>Query is on the next tab</a:t>
            </a:r>
          </a:p>
        </p:txBody>
      </p:sp>
      <p:pic>
        <p:nvPicPr>
          <p:cNvPr id="9" name="Picture 8">
            <a:extLst>
              <a:ext uri="{FF2B5EF4-FFF2-40B4-BE49-F238E27FC236}">
                <a16:creationId xmlns:a16="http://schemas.microsoft.com/office/drawing/2014/main" id="{1E0034D8-F592-446A-9163-DA54A379B8E8}"/>
              </a:ext>
            </a:extLst>
          </p:cNvPr>
          <p:cNvPicPr>
            <a:picLocks noChangeAspect="1"/>
          </p:cNvPicPr>
          <p:nvPr/>
        </p:nvPicPr>
        <p:blipFill rotWithShape="1">
          <a:blip r:embed="rId6"/>
          <a:srcRect l="19167" t="32451" r="833" b="9260"/>
          <a:stretch/>
        </p:blipFill>
        <p:spPr>
          <a:xfrm>
            <a:off x="9328253" y="2140604"/>
            <a:ext cx="8931403" cy="5996268"/>
          </a:xfrm>
          <a:prstGeom prst="rect">
            <a:avLst/>
          </a:prstGeom>
        </p:spPr>
      </p:pic>
      <p:sp>
        <p:nvSpPr>
          <p:cNvPr id="18" name="TextBox 17">
            <a:extLst>
              <a:ext uri="{FF2B5EF4-FFF2-40B4-BE49-F238E27FC236}">
                <a16:creationId xmlns:a16="http://schemas.microsoft.com/office/drawing/2014/main" id="{284D1856-B116-4EB8-82CC-DD56FFEECA71}"/>
              </a:ext>
            </a:extLst>
          </p:cNvPr>
          <p:cNvSpPr txBox="1"/>
          <p:nvPr/>
        </p:nvSpPr>
        <p:spPr>
          <a:xfrm>
            <a:off x="10338938" y="9791701"/>
            <a:ext cx="6806062" cy="369332"/>
          </a:xfrm>
          <a:prstGeom prst="rect">
            <a:avLst/>
          </a:prstGeom>
          <a:noFill/>
        </p:spPr>
        <p:txBody>
          <a:bodyPr wrap="square" rtlCol="0">
            <a:spAutoFit/>
          </a:bodyPr>
          <a:lstStyle/>
          <a:p>
            <a:pPr algn="ctr"/>
            <a:r>
              <a:rPr lang="en-US" b="1" dirty="0"/>
              <a:t>*Note: Only a portion of the table is shown.</a:t>
            </a:r>
            <a:endParaRPr lang="en-IN" b="1" dirty="0"/>
          </a:p>
        </p:txBody>
      </p:sp>
    </p:spTree>
    <p:extLst>
      <p:ext uri="{BB962C8B-B14F-4D97-AF65-F5344CB8AC3E}">
        <p14:creationId xmlns:p14="http://schemas.microsoft.com/office/powerpoint/2010/main" val="95079310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Box 19">
            <a:extLst>
              <a:ext uri="{FF2B5EF4-FFF2-40B4-BE49-F238E27FC236}">
                <a16:creationId xmlns:a16="http://schemas.microsoft.com/office/drawing/2014/main" id="{DB5DFB94-9D24-48E8-B868-ADD4873DECF5}"/>
              </a:ext>
            </a:extLst>
          </p:cNvPr>
          <p:cNvSpPr txBox="1"/>
          <p:nvPr/>
        </p:nvSpPr>
        <p:spPr>
          <a:xfrm>
            <a:off x="762000" y="495300"/>
            <a:ext cx="15011400" cy="8956298"/>
          </a:xfrm>
          <a:prstGeom prst="rect">
            <a:avLst/>
          </a:prstGeom>
          <a:noFill/>
          <a:ln>
            <a:solidFill>
              <a:schemeClr val="tx2">
                <a:lumMod val="50000"/>
              </a:schemeClr>
            </a:solidFill>
          </a:ln>
        </p:spPr>
        <p:txBody>
          <a:bodyPr wrap="square" rtlCol="0">
            <a:spAutoFit/>
          </a:bodyPr>
          <a:lstStyle/>
          <a:p>
            <a:r>
              <a:rPr lang="en-US" sz="1600" b="1" dirty="0"/>
              <a:t>WITH </a:t>
            </a:r>
            <a:r>
              <a:rPr lang="en-US" sz="1600" b="1" dirty="0" err="1"/>
              <a:t>yearly_stats</a:t>
            </a:r>
            <a:r>
              <a:rPr lang="en-US" sz="1600" b="1" dirty="0"/>
              <a:t> AS (</a:t>
            </a:r>
          </a:p>
          <a:p>
            <a:r>
              <a:rPr lang="en-US" sz="1600" b="1" dirty="0"/>
              <a:t>    SELECT </a:t>
            </a:r>
          </a:p>
          <a:p>
            <a:r>
              <a:rPr lang="en-US" sz="1600" b="1" dirty="0"/>
              <a:t>        </a:t>
            </a:r>
            <a:r>
              <a:rPr lang="en-US" sz="1600" b="1" dirty="0" err="1"/>
              <a:t>pc.product_category_name_english</a:t>
            </a:r>
            <a:r>
              <a:rPr lang="en-US" sz="1600" b="1" dirty="0"/>
              <a:t> AS </a:t>
            </a:r>
            <a:r>
              <a:rPr lang="en-US" sz="1600" b="1" dirty="0" err="1"/>
              <a:t>product_category</a:t>
            </a:r>
            <a:r>
              <a:rPr lang="en-US" sz="1600" b="1" dirty="0"/>
              <a:t>, </a:t>
            </a:r>
          </a:p>
          <a:p>
            <a:r>
              <a:rPr lang="en-US" sz="1600" b="1" dirty="0"/>
              <a:t>        EXTRACT(YEAR FROM </a:t>
            </a:r>
            <a:r>
              <a:rPr lang="en-US" sz="1600" b="1" dirty="0" err="1"/>
              <a:t>o.order_purchase_timestamp</a:t>
            </a:r>
            <a:r>
              <a:rPr lang="en-US" sz="1600" b="1" dirty="0"/>
              <a:t>) AS </a:t>
            </a:r>
            <a:r>
              <a:rPr lang="en-US" sz="1600" b="1" dirty="0" err="1"/>
              <a:t>order_year</a:t>
            </a:r>
            <a:r>
              <a:rPr lang="en-US" sz="1600" b="1" dirty="0"/>
              <a:t>,</a:t>
            </a:r>
          </a:p>
          <a:p>
            <a:r>
              <a:rPr lang="en-US" sz="1600" b="1" dirty="0"/>
              <a:t>        SUM(</a:t>
            </a:r>
            <a:r>
              <a:rPr lang="en-US" sz="1600" b="1" dirty="0" err="1"/>
              <a:t>op.payment_value</a:t>
            </a:r>
            <a:r>
              <a:rPr lang="en-US" sz="1600" b="1" dirty="0"/>
              <a:t>) AS </a:t>
            </a:r>
            <a:r>
              <a:rPr lang="en-US" sz="1600" b="1" dirty="0" err="1"/>
              <a:t>total_revenue</a:t>
            </a:r>
            <a:r>
              <a:rPr lang="en-US" sz="1600" b="1" dirty="0"/>
              <a:t>, </a:t>
            </a:r>
          </a:p>
          <a:p>
            <a:r>
              <a:rPr lang="en-US" sz="1600" b="1" dirty="0"/>
              <a:t>        SUM(</a:t>
            </a:r>
            <a:r>
              <a:rPr lang="en-US" sz="1600" b="1" dirty="0" err="1"/>
              <a:t>op.payment_value</a:t>
            </a:r>
            <a:r>
              <a:rPr lang="en-US" sz="1600" b="1" dirty="0"/>
              <a:t> - (</a:t>
            </a:r>
            <a:r>
              <a:rPr lang="en-US" sz="1600" b="1" dirty="0" err="1"/>
              <a:t>oi.price</a:t>
            </a:r>
            <a:r>
              <a:rPr lang="en-US" sz="1600" b="1" dirty="0"/>
              <a:t> + </a:t>
            </a:r>
            <a:r>
              <a:rPr lang="en-US" sz="1600" b="1" dirty="0" err="1"/>
              <a:t>oi.freight_value</a:t>
            </a:r>
            <a:r>
              <a:rPr lang="en-US" sz="1600" b="1" dirty="0"/>
              <a:t>)) AS </a:t>
            </a:r>
            <a:r>
              <a:rPr lang="en-US" sz="1600" b="1" dirty="0" err="1"/>
              <a:t>net_profit</a:t>
            </a:r>
            <a:r>
              <a:rPr lang="en-US" sz="1600" b="1" dirty="0"/>
              <a:t>, </a:t>
            </a:r>
          </a:p>
          <a:p>
            <a:r>
              <a:rPr lang="en-US" sz="1600" b="1" dirty="0"/>
              <a:t>        AVG(</a:t>
            </a:r>
            <a:r>
              <a:rPr lang="en-US" sz="1600" b="1" dirty="0" err="1"/>
              <a:t>op.payment_value</a:t>
            </a:r>
            <a:r>
              <a:rPr lang="en-US" sz="1600" b="1" dirty="0"/>
              <a:t> - (</a:t>
            </a:r>
            <a:r>
              <a:rPr lang="en-US" sz="1600" b="1" dirty="0" err="1"/>
              <a:t>oi.price</a:t>
            </a:r>
            <a:r>
              <a:rPr lang="en-US" sz="1600" b="1" dirty="0"/>
              <a:t> + </a:t>
            </a:r>
            <a:r>
              <a:rPr lang="en-US" sz="1600" b="1" dirty="0" err="1"/>
              <a:t>oi.freight_value</a:t>
            </a:r>
            <a:r>
              <a:rPr lang="en-US" sz="1600" b="1" dirty="0"/>
              <a:t>)) AS </a:t>
            </a:r>
            <a:r>
              <a:rPr lang="en-US" sz="1600" b="1" dirty="0" err="1"/>
              <a:t>avg_order_profit</a:t>
            </a:r>
            <a:endParaRPr lang="en-US" sz="1600" b="1" dirty="0"/>
          </a:p>
          <a:p>
            <a:r>
              <a:rPr lang="en-US" sz="1600" b="1" dirty="0"/>
              <a:t>    FROM </a:t>
            </a:r>
          </a:p>
          <a:p>
            <a:r>
              <a:rPr lang="en-US" sz="1600" b="1" dirty="0"/>
              <a:t>        products p </a:t>
            </a:r>
          </a:p>
          <a:p>
            <a:r>
              <a:rPr lang="en-US" sz="1600" b="1" dirty="0"/>
              <a:t>    JOIN </a:t>
            </a:r>
          </a:p>
          <a:p>
            <a:r>
              <a:rPr lang="en-US" sz="1600" b="1" dirty="0"/>
              <a:t>        </a:t>
            </a:r>
            <a:r>
              <a:rPr lang="en-US" sz="1600" b="1" dirty="0" err="1"/>
              <a:t>product_category_name_translation</a:t>
            </a:r>
            <a:r>
              <a:rPr lang="en-US" sz="1600" b="1" dirty="0"/>
              <a:t> pc ON </a:t>
            </a:r>
            <a:r>
              <a:rPr lang="en-US" sz="1600" b="1" dirty="0" err="1"/>
              <a:t>pc.product_category_name</a:t>
            </a:r>
            <a:r>
              <a:rPr lang="en-US" sz="1600" b="1" dirty="0"/>
              <a:t> = </a:t>
            </a:r>
            <a:r>
              <a:rPr lang="en-US" sz="1600" b="1" dirty="0" err="1"/>
              <a:t>p.product_category_name</a:t>
            </a:r>
            <a:endParaRPr lang="en-US" sz="1600" b="1" dirty="0"/>
          </a:p>
          <a:p>
            <a:r>
              <a:rPr lang="en-US" sz="1600" b="1" dirty="0"/>
              <a:t>    JOIN </a:t>
            </a:r>
          </a:p>
          <a:p>
            <a:r>
              <a:rPr lang="en-US" sz="1600" b="1" dirty="0"/>
              <a:t>        </a:t>
            </a:r>
            <a:r>
              <a:rPr lang="en-US" sz="1600" b="1" dirty="0" err="1"/>
              <a:t>order_items</a:t>
            </a:r>
            <a:r>
              <a:rPr lang="en-US" sz="1600" b="1" dirty="0"/>
              <a:t> oi ON </a:t>
            </a:r>
            <a:r>
              <a:rPr lang="en-US" sz="1600" b="1" dirty="0" err="1"/>
              <a:t>p.product_id</a:t>
            </a:r>
            <a:r>
              <a:rPr lang="en-US" sz="1600" b="1" dirty="0"/>
              <a:t> = </a:t>
            </a:r>
            <a:r>
              <a:rPr lang="en-US" sz="1600" b="1" dirty="0" err="1"/>
              <a:t>oi.product_id</a:t>
            </a:r>
            <a:endParaRPr lang="en-US" sz="1600" b="1" dirty="0"/>
          </a:p>
          <a:p>
            <a:r>
              <a:rPr lang="en-US" sz="1600" b="1" dirty="0"/>
              <a:t>    JOIN </a:t>
            </a:r>
          </a:p>
          <a:p>
            <a:r>
              <a:rPr lang="en-US" sz="1600" b="1" dirty="0"/>
              <a:t>        </a:t>
            </a:r>
            <a:r>
              <a:rPr lang="en-US" sz="1600" b="1" dirty="0" err="1"/>
              <a:t>order_payments</a:t>
            </a:r>
            <a:r>
              <a:rPr lang="en-US" sz="1600" b="1" dirty="0"/>
              <a:t> op ON </a:t>
            </a:r>
            <a:r>
              <a:rPr lang="en-US" sz="1600" b="1" dirty="0" err="1"/>
              <a:t>oi.order_id</a:t>
            </a:r>
            <a:r>
              <a:rPr lang="en-US" sz="1600" b="1" dirty="0"/>
              <a:t> = </a:t>
            </a:r>
            <a:r>
              <a:rPr lang="en-US" sz="1600" b="1" dirty="0" err="1"/>
              <a:t>op.order_id</a:t>
            </a:r>
            <a:endParaRPr lang="en-US" sz="1600" b="1" dirty="0"/>
          </a:p>
          <a:p>
            <a:r>
              <a:rPr lang="en-US" sz="1600" b="1" dirty="0"/>
              <a:t>    JOIN </a:t>
            </a:r>
          </a:p>
          <a:p>
            <a:r>
              <a:rPr lang="en-US" sz="1600" b="1" dirty="0"/>
              <a:t>        orders o ON </a:t>
            </a:r>
            <a:r>
              <a:rPr lang="en-US" sz="1600" b="1" dirty="0" err="1"/>
              <a:t>oi.order_id</a:t>
            </a:r>
            <a:r>
              <a:rPr lang="en-US" sz="1600" b="1" dirty="0"/>
              <a:t> = </a:t>
            </a:r>
            <a:r>
              <a:rPr lang="en-US" sz="1600" b="1" dirty="0" err="1"/>
              <a:t>o.order_id</a:t>
            </a:r>
            <a:endParaRPr lang="en-US" sz="1600" b="1" dirty="0"/>
          </a:p>
          <a:p>
            <a:r>
              <a:rPr lang="en-US" sz="1600" b="1" dirty="0"/>
              <a:t>    GROUP BY </a:t>
            </a:r>
          </a:p>
          <a:p>
            <a:r>
              <a:rPr lang="en-US" sz="1600" b="1" dirty="0"/>
              <a:t>        </a:t>
            </a:r>
            <a:r>
              <a:rPr lang="en-US" sz="1600" b="1" dirty="0" err="1"/>
              <a:t>pc.product_category_name_english</a:t>
            </a:r>
            <a:r>
              <a:rPr lang="en-US" sz="1600" b="1" dirty="0"/>
              <a:t>, EXTRACT(YEAR FROM </a:t>
            </a:r>
            <a:r>
              <a:rPr lang="en-US" sz="1600" b="1" dirty="0" err="1"/>
              <a:t>o.order_purchase_timestamp</a:t>
            </a:r>
            <a:r>
              <a:rPr lang="en-US" sz="1600" b="1" dirty="0"/>
              <a:t>)</a:t>
            </a:r>
          </a:p>
          <a:p>
            <a:r>
              <a:rPr lang="en-US" sz="1600" b="1" dirty="0"/>
              <a:t>    ORDER BY </a:t>
            </a:r>
          </a:p>
          <a:p>
            <a:r>
              <a:rPr lang="en-US" sz="1600" b="1" dirty="0"/>
              <a:t>        </a:t>
            </a:r>
            <a:r>
              <a:rPr lang="en-US" sz="1600" b="1" dirty="0" err="1"/>
              <a:t>order_year</a:t>
            </a:r>
            <a:r>
              <a:rPr lang="en-US" sz="1600" b="1" dirty="0"/>
              <a:t> DESC, </a:t>
            </a:r>
            <a:r>
              <a:rPr lang="en-US" sz="1600" b="1" dirty="0" err="1"/>
              <a:t>net_profit</a:t>
            </a:r>
            <a:r>
              <a:rPr lang="en-US" sz="1600" b="1" dirty="0"/>
              <a:t> DESC</a:t>
            </a:r>
          </a:p>
          <a:p>
            <a:r>
              <a:rPr lang="en-US" sz="1600" b="1" dirty="0"/>
              <a:t>)</a:t>
            </a:r>
          </a:p>
          <a:p>
            <a:r>
              <a:rPr lang="en-US" sz="1600" b="1" dirty="0"/>
              <a:t>SELECT </a:t>
            </a:r>
          </a:p>
          <a:p>
            <a:r>
              <a:rPr lang="en-US" sz="1600" b="1" dirty="0"/>
              <a:t>    </a:t>
            </a:r>
            <a:r>
              <a:rPr lang="en-US" sz="1600" b="1" dirty="0" err="1"/>
              <a:t>product_category</a:t>
            </a:r>
            <a:r>
              <a:rPr lang="en-US" sz="1600" b="1" dirty="0"/>
              <a:t>, </a:t>
            </a:r>
          </a:p>
          <a:p>
            <a:r>
              <a:rPr lang="en-US" sz="1600" b="1" dirty="0"/>
              <a:t>    </a:t>
            </a:r>
            <a:r>
              <a:rPr lang="en-US" sz="1600" b="1" dirty="0" err="1"/>
              <a:t>order_year</a:t>
            </a:r>
            <a:r>
              <a:rPr lang="en-US" sz="1600" b="1" dirty="0"/>
              <a:t>, </a:t>
            </a:r>
          </a:p>
          <a:p>
            <a:r>
              <a:rPr lang="en-US" sz="1600" b="1" dirty="0"/>
              <a:t>    </a:t>
            </a:r>
            <a:r>
              <a:rPr lang="en-US" sz="1600" b="1" dirty="0" err="1"/>
              <a:t>total_revenue</a:t>
            </a:r>
            <a:r>
              <a:rPr lang="en-US" sz="1600" b="1" dirty="0"/>
              <a:t>, </a:t>
            </a:r>
          </a:p>
          <a:p>
            <a:r>
              <a:rPr lang="en-US" sz="1600" b="1" dirty="0"/>
              <a:t>    ROUND(((</a:t>
            </a:r>
            <a:r>
              <a:rPr lang="en-US" sz="1600" b="1" dirty="0" err="1"/>
              <a:t>total_revenue</a:t>
            </a:r>
            <a:r>
              <a:rPr lang="en-US" sz="1600" b="1" dirty="0"/>
              <a:t> - LAG(</a:t>
            </a:r>
            <a:r>
              <a:rPr lang="en-US" sz="1600" b="1" dirty="0" err="1"/>
              <a:t>total_revenue</a:t>
            </a:r>
            <a:r>
              <a:rPr lang="en-US" sz="1600" b="1" dirty="0"/>
              <a:t>) OVER (PARTITION BY </a:t>
            </a:r>
            <a:r>
              <a:rPr lang="en-US" sz="1600" b="1" dirty="0" err="1"/>
              <a:t>product_category</a:t>
            </a:r>
            <a:r>
              <a:rPr lang="en-US" sz="1600" b="1" dirty="0"/>
              <a:t> ORDER BY </a:t>
            </a:r>
            <a:r>
              <a:rPr lang="en-US" sz="1600" b="1" dirty="0" err="1"/>
              <a:t>order_year</a:t>
            </a:r>
            <a:r>
              <a:rPr lang="en-US" sz="1600" b="1" dirty="0"/>
              <a:t>)) / </a:t>
            </a:r>
          </a:p>
          <a:p>
            <a:r>
              <a:rPr lang="en-US" sz="1600" b="1" dirty="0"/>
              <a:t>        NULLIF(LAG(</a:t>
            </a:r>
            <a:r>
              <a:rPr lang="en-US" sz="1600" b="1" dirty="0" err="1"/>
              <a:t>total_revenue</a:t>
            </a:r>
            <a:r>
              <a:rPr lang="en-US" sz="1600" b="1" dirty="0"/>
              <a:t>) OVER (PARTITION BY </a:t>
            </a:r>
            <a:r>
              <a:rPr lang="en-US" sz="1600" b="1" dirty="0" err="1"/>
              <a:t>product_category</a:t>
            </a:r>
            <a:r>
              <a:rPr lang="en-US" sz="1600" b="1" dirty="0"/>
              <a:t> ORDER BY </a:t>
            </a:r>
            <a:r>
              <a:rPr lang="en-US" sz="1600" b="1" dirty="0" err="1"/>
              <a:t>order_year</a:t>
            </a:r>
            <a:r>
              <a:rPr lang="en-US" sz="1600" b="1" dirty="0"/>
              <a:t>), 0)) * 100, 2) AS </a:t>
            </a:r>
            <a:r>
              <a:rPr lang="en-US" sz="1600" b="1" dirty="0" err="1"/>
              <a:t>revenue_yoy_growth_percentage</a:t>
            </a:r>
            <a:r>
              <a:rPr lang="en-US" sz="1600" b="1" dirty="0"/>
              <a:t>,</a:t>
            </a:r>
          </a:p>
          <a:p>
            <a:r>
              <a:rPr lang="en-US" sz="1600" b="1" dirty="0"/>
              <a:t>    ROUND(((</a:t>
            </a:r>
            <a:r>
              <a:rPr lang="en-US" sz="1600" b="1" dirty="0" err="1"/>
              <a:t>net_profit</a:t>
            </a:r>
            <a:r>
              <a:rPr lang="en-US" sz="1600" b="1" dirty="0"/>
              <a:t> - LAG(</a:t>
            </a:r>
            <a:r>
              <a:rPr lang="en-US" sz="1600" b="1" dirty="0" err="1"/>
              <a:t>net_profit</a:t>
            </a:r>
            <a:r>
              <a:rPr lang="en-US" sz="1600" b="1" dirty="0"/>
              <a:t>) OVER (PARTITION BY </a:t>
            </a:r>
            <a:r>
              <a:rPr lang="en-US" sz="1600" b="1" dirty="0" err="1"/>
              <a:t>product_category</a:t>
            </a:r>
            <a:r>
              <a:rPr lang="en-US" sz="1600" b="1" dirty="0"/>
              <a:t> ORDER BY </a:t>
            </a:r>
            <a:r>
              <a:rPr lang="en-US" sz="1600" b="1" dirty="0" err="1"/>
              <a:t>order_year</a:t>
            </a:r>
            <a:r>
              <a:rPr lang="en-US" sz="1600" b="1" dirty="0"/>
              <a:t>)) / </a:t>
            </a:r>
          </a:p>
          <a:p>
            <a:r>
              <a:rPr lang="en-US" sz="1600" b="1" dirty="0"/>
              <a:t>        NULLIF(LAG(</a:t>
            </a:r>
            <a:r>
              <a:rPr lang="en-US" sz="1600" b="1" dirty="0" err="1"/>
              <a:t>net_profit</a:t>
            </a:r>
            <a:r>
              <a:rPr lang="en-US" sz="1600" b="1" dirty="0"/>
              <a:t>) OVER (PARTITION BY </a:t>
            </a:r>
            <a:r>
              <a:rPr lang="en-US" sz="1600" b="1" dirty="0" err="1"/>
              <a:t>product_category</a:t>
            </a:r>
            <a:r>
              <a:rPr lang="en-US" sz="1600" b="1" dirty="0"/>
              <a:t> ORDER BY </a:t>
            </a:r>
            <a:r>
              <a:rPr lang="en-US" sz="1600" b="1" dirty="0" err="1"/>
              <a:t>order_year</a:t>
            </a:r>
            <a:r>
              <a:rPr lang="en-US" sz="1600" b="1" dirty="0"/>
              <a:t>), 0)) * 100, 2) AS </a:t>
            </a:r>
            <a:r>
              <a:rPr lang="en-US" sz="1600" b="1" dirty="0" err="1"/>
              <a:t>net_profit_yoy_growth_percentage</a:t>
            </a:r>
            <a:r>
              <a:rPr lang="en-US" sz="1600" b="1" dirty="0"/>
              <a:t>,</a:t>
            </a:r>
          </a:p>
          <a:p>
            <a:r>
              <a:rPr lang="en-US" sz="1600" b="1" dirty="0"/>
              <a:t>    ROUND(((</a:t>
            </a:r>
            <a:r>
              <a:rPr lang="en-US" sz="1600" b="1" dirty="0" err="1"/>
              <a:t>avg_order_profit</a:t>
            </a:r>
            <a:r>
              <a:rPr lang="en-US" sz="1600" b="1" dirty="0"/>
              <a:t> - LAG(</a:t>
            </a:r>
            <a:r>
              <a:rPr lang="en-US" sz="1600" b="1" dirty="0" err="1"/>
              <a:t>avg_order_profit</a:t>
            </a:r>
            <a:r>
              <a:rPr lang="en-US" sz="1600" b="1" dirty="0"/>
              <a:t>) OVER (PARTITION BY </a:t>
            </a:r>
            <a:r>
              <a:rPr lang="en-US" sz="1600" b="1" dirty="0" err="1"/>
              <a:t>product_category</a:t>
            </a:r>
            <a:r>
              <a:rPr lang="en-US" sz="1600" b="1" dirty="0"/>
              <a:t> ORDER BY </a:t>
            </a:r>
            <a:r>
              <a:rPr lang="en-US" sz="1600" b="1" dirty="0" err="1"/>
              <a:t>order_year</a:t>
            </a:r>
            <a:r>
              <a:rPr lang="en-US" sz="1600" b="1" dirty="0"/>
              <a:t>)) / </a:t>
            </a:r>
          </a:p>
          <a:p>
            <a:r>
              <a:rPr lang="en-US" sz="1600" b="1" dirty="0"/>
              <a:t>        NULLIF(LAG(</a:t>
            </a:r>
            <a:r>
              <a:rPr lang="en-US" sz="1600" b="1" dirty="0" err="1"/>
              <a:t>avg_order_profit</a:t>
            </a:r>
            <a:r>
              <a:rPr lang="en-US" sz="1600" b="1" dirty="0"/>
              <a:t>) OVER (PARTITION BY </a:t>
            </a:r>
            <a:r>
              <a:rPr lang="en-US" sz="1600" b="1" dirty="0" err="1"/>
              <a:t>product_category</a:t>
            </a:r>
            <a:r>
              <a:rPr lang="en-US" sz="1600" b="1" dirty="0"/>
              <a:t> ORDER BY </a:t>
            </a:r>
            <a:r>
              <a:rPr lang="en-US" sz="1600" b="1" dirty="0" err="1"/>
              <a:t>order_year</a:t>
            </a:r>
            <a:r>
              <a:rPr lang="en-US" sz="1600" b="1" dirty="0"/>
              <a:t>), 0)) * 100, 2) AS </a:t>
            </a:r>
            <a:r>
              <a:rPr lang="en-US" sz="1600" b="1" dirty="0" err="1"/>
              <a:t>avg_order_profit_yoy_growth_percentage</a:t>
            </a:r>
            <a:endParaRPr lang="en-US" sz="1600" b="1" dirty="0"/>
          </a:p>
          <a:p>
            <a:r>
              <a:rPr lang="en-US" sz="1600" b="1" dirty="0"/>
              <a:t>FROM </a:t>
            </a:r>
          </a:p>
          <a:p>
            <a:r>
              <a:rPr lang="en-US" sz="1600" b="1" dirty="0"/>
              <a:t>    </a:t>
            </a:r>
            <a:r>
              <a:rPr lang="en-US" sz="1600" b="1" dirty="0" err="1"/>
              <a:t>yearly_stats</a:t>
            </a:r>
            <a:endParaRPr lang="en-US" sz="1600" b="1" dirty="0"/>
          </a:p>
          <a:p>
            <a:r>
              <a:rPr lang="en-US" sz="1600" b="1" dirty="0"/>
              <a:t>ORDER BY </a:t>
            </a:r>
          </a:p>
          <a:p>
            <a:r>
              <a:rPr lang="en-US" sz="1600" b="1" dirty="0"/>
              <a:t>    </a:t>
            </a:r>
            <a:r>
              <a:rPr lang="en-US" sz="1600" b="1" dirty="0" err="1"/>
              <a:t>product_category</a:t>
            </a:r>
            <a:r>
              <a:rPr lang="en-US" sz="1600" b="1" dirty="0"/>
              <a:t>, </a:t>
            </a:r>
            <a:r>
              <a:rPr lang="en-US" sz="1600" b="1" dirty="0" err="1"/>
              <a:t>order_year</a:t>
            </a:r>
            <a:r>
              <a:rPr lang="en-US" sz="1600" b="1" dirty="0"/>
              <a:t>;</a:t>
            </a:r>
          </a:p>
        </p:txBody>
      </p:sp>
    </p:spTree>
    <p:extLst>
      <p:ext uri="{BB962C8B-B14F-4D97-AF65-F5344CB8AC3E}">
        <p14:creationId xmlns:p14="http://schemas.microsoft.com/office/powerpoint/2010/main" val="163927267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1176321"/>
            <a:ext cx="8340007" cy="2462213"/>
          </a:xfrm>
          <a:prstGeom prst="rect">
            <a:avLst/>
          </a:prstGeom>
        </p:spPr>
        <p:txBody>
          <a:bodyPr lIns="0" tIns="0" rIns="0" bIns="0" rtlCol="0" anchor="t">
            <a:spAutoFit/>
          </a:bodyPr>
          <a:lstStyle/>
          <a:p>
            <a:pPr algn="ctr">
              <a:lnSpc>
                <a:spcPts val="9600"/>
              </a:lnSpc>
            </a:pPr>
            <a:r>
              <a:rPr lang="en-US" sz="8000" spc="-320" dirty="0">
                <a:solidFill>
                  <a:srgbClr val="000000"/>
                </a:solidFill>
                <a:latin typeface="Russo One"/>
                <a:ea typeface="Russo One"/>
                <a:cs typeface="Russo One"/>
                <a:sym typeface="Russo One"/>
              </a:rPr>
              <a:t>Growth</a:t>
            </a:r>
          </a:p>
          <a:p>
            <a:pPr algn="ctr">
              <a:lnSpc>
                <a:spcPts val="9600"/>
              </a:lnSpc>
            </a:pPr>
            <a:r>
              <a:rPr lang="en-US" sz="8000" spc="-320" dirty="0">
                <a:solidFill>
                  <a:srgbClr val="000000"/>
                </a:solidFill>
                <a:latin typeface="Russo One"/>
                <a:ea typeface="Russo One"/>
                <a:cs typeface="Russo One"/>
                <a:sym typeface="Russo One"/>
              </a:rPr>
              <a:t> Insights</a:t>
            </a:r>
          </a:p>
        </p:txBody>
      </p:sp>
      <p:grpSp>
        <p:nvGrpSpPr>
          <p:cNvPr id="5" name="Group 5"/>
          <p:cNvGrpSpPr/>
          <p:nvPr/>
        </p:nvGrpSpPr>
        <p:grpSpPr>
          <a:xfrm>
            <a:off x="11545843" y="69117"/>
            <a:ext cx="5253921" cy="3215132"/>
            <a:chOff x="-72990" y="-835605"/>
            <a:chExt cx="5770477" cy="4286842"/>
          </a:xfrm>
        </p:grpSpPr>
        <p:sp>
          <p:nvSpPr>
            <p:cNvPr id="6" name="TextBox 6"/>
            <p:cNvSpPr txBox="1"/>
            <p:nvPr/>
          </p:nvSpPr>
          <p:spPr>
            <a:xfrm>
              <a:off x="-72990" y="-176166"/>
              <a:ext cx="5770477" cy="3627403"/>
            </a:xfrm>
            <a:prstGeom prst="rect">
              <a:avLst/>
            </a:prstGeom>
          </p:spPr>
          <p:txBody>
            <a:bodyPr lIns="0" tIns="0" rIns="0" bIns="0" rtlCol="0" anchor="t">
              <a:spAutoFit/>
            </a:bodyPr>
            <a:lstStyle/>
            <a:p>
              <a:pPr algn="l">
                <a:lnSpc>
                  <a:spcPts val="3600"/>
                </a:lnSpc>
              </a:pPr>
              <a:r>
                <a:rPr lang="en-US" b="1" dirty="0">
                  <a:solidFill>
                    <a:srgbClr val="000000"/>
                  </a:solidFill>
                  <a:latin typeface="DM Sans"/>
                  <a:ea typeface="DM Sans"/>
                  <a:cs typeface="DM Sans"/>
                  <a:sym typeface="DM Sans"/>
                  <a:hlinkClick r:id="rId2" tooltip="https://docs.google.com/spreadsheets/d/1DUF2isFWsqVSYhbaACYtbgcLi_YjDqpE3GLQIVgkKQg/edit#gid=69851113"/>
                </a:rPr>
                <a:t>Identified top segments which generated most of the revenues and net profits. Computer accessories tops the chart while surprisingly despite pretty average reviews, revenue generation from office </a:t>
              </a:r>
              <a:r>
                <a:rPr lang="en-US" b="1" dirty="0" err="1">
                  <a:solidFill>
                    <a:srgbClr val="000000"/>
                  </a:solidFill>
                  <a:latin typeface="DM Sans"/>
                  <a:ea typeface="DM Sans"/>
                  <a:cs typeface="DM Sans"/>
                  <a:sym typeface="DM Sans"/>
                  <a:hlinkClick r:id="rId2" tooltip="https://docs.google.com/spreadsheets/d/1DUF2isFWsqVSYhbaACYtbgcLi_YjDqpE3GLQIVgkKQg/edit#gid=69851113"/>
                </a:rPr>
                <a:t>furnitures</a:t>
              </a:r>
              <a:r>
                <a:rPr lang="en-US" b="1" dirty="0">
                  <a:solidFill>
                    <a:srgbClr val="000000"/>
                  </a:solidFill>
                  <a:latin typeface="DM Sans"/>
                  <a:ea typeface="DM Sans"/>
                  <a:cs typeface="DM Sans"/>
                  <a:sym typeface="DM Sans"/>
                  <a:hlinkClick r:id="rId2" tooltip="https://docs.google.com/spreadsheets/d/1DUF2isFWsqVSYhbaACYtbgcLi_YjDqpE3GLQIVgkKQg/edit#gid=69851113"/>
                </a:rPr>
                <a:t> sits at no.5 indicating the </a:t>
              </a:r>
              <a:r>
                <a:rPr lang="en-US" b="1" dirty="0" err="1">
                  <a:solidFill>
                    <a:srgbClr val="000000"/>
                  </a:solidFill>
                  <a:latin typeface="DM Sans"/>
                  <a:ea typeface="DM Sans"/>
                  <a:cs typeface="DM Sans"/>
                  <a:sym typeface="DM Sans"/>
                  <a:hlinkClick r:id="rId2" tooltip="https://docs.google.com/spreadsheets/d/1DUF2isFWsqVSYhbaACYtbgcLi_YjDqpE3GLQIVgkKQg/edit#gid=69851113"/>
                </a:rPr>
                <a:t>the</a:t>
              </a:r>
              <a:r>
                <a:rPr lang="en-US" b="1" dirty="0">
                  <a:solidFill>
                    <a:srgbClr val="000000"/>
                  </a:solidFill>
                  <a:latin typeface="DM Sans"/>
                  <a:ea typeface="DM Sans"/>
                  <a:cs typeface="DM Sans"/>
                  <a:sym typeface="DM Sans"/>
                  <a:hlinkClick r:id="rId2" tooltip="https://docs.google.com/spreadsheets/d/1DUF2isFWsqVSYhbaACYtbgcLi_YjDqpE3GLQIVgkKQg/edit#gid=69851113"/>
                </a:rPr>
                <a:t> potential it this market has.</a:t>
              </a:r>
            </a:p>
          </p:txBody>
        </p:sp>
        <p:sp>
          <p:nvSpPr>
            <p:cNvPr id="7" name="TextBox 7"/>
            <p:cNvSpPr txBox="1"/>
            <p:nvPr/>
          </p:nvSpPr>
          <p:spPr>
            <a:xfrm>
              <a:off x="-72990" y="-835605"/>
              <a:ext cx="5770477" cy="578877"/>
            </a:xfrm>
            <a:prstGeom prst="rect">
              <a:avLst/>
            </a:prstGeom>
          </p:spPr>
          <p:txBody>
            <a:bodyPr lIns="0" tIns="0" rIns="0" bIns="0" rtlCol="0" anchor="t">
              <a:spAutoFit/>
            </a:bodyPr>
            <a:lstStyle/>
            <a:p>
              <a:pPr algn="l">
                <a:lnSpc>
                  <a:spcPts val="3600"/>
                </a:lnSpc>
              </a:pPr>
              <a:r>
                <a:rPr lang="en-US" sz="2400" b="1" u="sng" dirty="0">
                  <a:solidFill>
                    <a:srgbClr val="FF0000"/>
                  </a:solidFill>
                  <a:latin typeface="DM Sans Bold"/>
                  <a:ea typeface="DM Sans Bold"/>
                  <a:cs typeface="DM Sans Bold"/>
                  <a:sym typeface="DM Sans Bold"/>
                  <a:hlinkClick r:id="rId2" tooltip="https://docs.google.com/spreadsheets/d/1DUF2isFWsqVSYhbaACYtbgcLi_YjDqpE3GLQIVgkKQg/edit#gid=69851113">
                    <a:extLst>
                      <a:ext uri="{A12FA001-AC4F-418D-AE19-62706E023703}">
                        <ahyp:hlinkClr xmlns:ahyp="http://schemas.microsoft.com/office/drawing/2018/hyperlinkcolor" val="tx"/>
                      </a:ext>
                    </a:extLst>
                  </a:hlinkClick>
                </a:rPr>
                <a:t>Revenue, Net profit </a:t>
              </a:r>
            </a:p>
          </p:txBody>
        </p:sp>
      </p:grpSp>
      <p:grpSp>
        <p:nvGrpSpPr>
          <p:cNvPr id="8" name="Group 8"/>
          <p:cNvGrpSpPr/>
          <p:nvPr/>
        </p:nvGrpSpPr>
        <p:grpSpPr>
          <a:xfrm>
            <a:off x="11598316" y="6208959"/>
            <a:ext cx="5448743" cy="4078041"/>
            <a:chOff x="40576" y="-654674"/>
            <a:chExt cx="5836799" cy="5437385"/>
          </a:xfrm>
        </p:grpSpPr>
        <p:sp>
          <p:nvSpPr>
            <p:cNvPr id="9" name="TextBox 9"/>
            <p:cNvSpPr txBox="1"/>
            <p:nvPr/>
          </p:nvSpPr>
          <p:spPr>
            <a:xfrm>
              <a:off x="40576" y="-75797"/>
              <a:ext cx="5770477" cy="4858508"/>
            </a:xfrm>
            <a:prstGeom prst="rect">
              <a:avLst/>
            </a:prstGeom>
          </p:spPr>
          <p:txBody>
            <a:bodyPr lIns="0" tIns="0" rIns="0" bIns="0" rtlCol="0" anchor="t">
              <a:spAutoFit/>
            </a:bodyPr>
            <a:lstStyle/>
            <a:p>
              <a:pPr algn="l">
                <a:lnSpc>
                  <a:spcPts val="3600"/>
                </a:lnSpc>
              </a:pPr>
              <a:r>
                <a:rPr lang="en-US" b="1" dirty="0" err="1">
                  <a:solidFill>
                    <a:srgbClr val="000000"/>
                  </a:solidFill>
                  <a:latin typeface="DM Sans"/>
                  <a:ea typeface="DM Sans"/>
                  <a:cs typeface="DM Sans"/>
                  <a:sym typeface="DM Sans"/>
                  <a:hlinkClick r:id="rId2" tooltip="https://docs.google.com/spreadsheets/d/1DUF2isFWsqVSYhbaACYtbgcLi_YjDqpE3GLQIVgkKQg/edit#gid=69851113"/>
                </a:rPr>
                <a:t>Olist</a:t>
              </a:r>
              <a:r>
                <a:rPr lang="en-US" b="1" dirty="0">
                  <a:solidFill>
                    <a:srgbClr val="000000"/>
                  </a:solidFill>
                  <a:latin typeface="DM Sans"/>
                  <a:ea typeface="DM Sans"/>
                  <a:cs typeface="DM Sans"/>
                  <a:sym typeface="DM Sans"/>
                  <a:hlinkClick r:id="rId2" tooltip="https://docs.google.com/spreadsheets/d/1DUF2isFWsqVSYhbaACYtbgcLi_YjDqpE3GLQIVgkKQg/edit#gid=69851113"/>
                </a:rPr>
                <a:t> have recorded an huge surge in sales 2017 recording growth in 4 to 5 digits in some cases. However , growth in 2018 tanked to mere two digits or one digits  in many categories and in some  cases it went negative. For an ecommerce , it should grow exponentially in their initial years to establish the company n this sector. </a:t>
              </a:r>
              <a:r>
                <a:rPr lang="en-US" b="1" dirty="0" err="1">
                  <a:solidFill>
                    <a:srgbClr val="000000"/>
                  </a:solidFill>
                  <a:latin typeface="DM Sans"/>
                  <a:ea typeface="DM Sans"/>
                  <a:cs typeface="DM Sans"/>
                  <a:sym typeface="DM Sans"/>
                  <a:hlinkClick r:id="rId2" tooltip="https://docs.google.com/spreadsheets/d/1DUF2isFWsqVSYhbaACYtbgcLi_YjDqpE3GLQIVgkKQg/edit#gid=69851113"/>
                </a:rPr>
                <a:t>Olist</a:t>
              </a:r>
              <a:r>
                <a:rPr lang="en-US" b="1" dirty="0">
                  <a:solidFill>
                    <a:srgbClr val="000000"/>
                  </a:solidFill>
                  <a:latin typeface="DM Sans"/>
                  <a:ea typeface="DM Sans"/>
                  <a:cs typeface="DM Sans"/>
                  <a:sym typeface="DM Sans"/>
                  <a:hlinkClick r:id="rId2" tooltip="https://docs.google.com/spreadsheets/d/1DUF2isFWsqVSYhbaACYtbgcLi_YjDqpE3GLQIVgkKQg/edit#gid=69851113"/>
                </a:rPr>
                <a:t> have to make a lot of efforts to do that.</a:t>
              </a:r>
            </a:p>
          </p:txBody>
        </p:sp>
        <p:sp>
          <p:nvSpPr>
            <p:cNvPr id="10" name="TextBox 10"/>
            <p:cNvSpPr txBox="1"/>
            <p:nvPr/>
          </p:nvSpPr>
          <p:spPr>
            <a:xfrm>
              <a:off x="106898" y="-654674"/>
              <a:ext cx="5770477" cy="578877"/>
            </a:xfrm>
            <a:prstGeom prst="rect">
              <a:avLst/>
            </a:prstGeom>
          </p:spPr>
          <p:txBody>
            <a:bodyPr lIns="0" tIns="0" rIns="0" bIns="0" rtlCol="0" anchor="t">
              <a:spAutoFit/>
            </a:bodyPr>
            <a:lstStyle/>
            <a:p>
              <a:pPr algn="l">
                <a:lnSpc>
                  <a:spcPts val="3600"/>
                </a:lnSpc>
              </a:pPr>
              <a:r>
                <a:rPr lang="en-US" sz="2400" b="1" dirty="0">
                  <a:solidFill>
                    <a:srgbClr val="FF0000"/>
                  </a:solidFill>
                  <a:latin typeface="DM Sans Bold"/>
                  <a:ea typeface="DM Sans Bold"/>
                  <a:cs typeface="DM Sans Bold"/>
                  <a:sym typeface="DM Sans Bold"/>
                  <a:hlinkClick r:id="rId2" tooltip="https://docs.google.com/spreadsheets/d/1DUF2isFWsqVSYhbaACYtbgcLi_YjDqpE3GLQIVgkKQg/edit#gid=69851113">
                    <a:extLst>
                      <a:ext uri="{A12FA001-AC4F-418D-AE19-62706E023703}">
                        <ahyp:hlinkClr xmlns:ahyp="http://schemas.microsoft.com/office/drawing/2018/hyperlinkcolor" val="tx"/>
                      </a:ext>
                    </a:extLst>
                  </a:hlinkClick>
                </a:rPr>
                <a:t>YoY Growth in revenue, profits</a:t>
              </a:r>
            </a:p>
          </p:txBody>
        </p:sp>
      </p:grpSp>
      <p:grpSp>
        <p:nvGrpSpPr>
          <p:cNvPr id="11" name="Group 11"/>
          <p:cNvGrpSpPr/>
          <p:nvPr/>
        </p:nvGrpSpPr>
        <p:grpSpPr>
          <a:xfrm>
            <a:off x="11582400" y="3815267"/>
            <a:ext cx="5287258" cy="1966758"/>
            <a:chOff x="0" y="-328893"/>
            <a:chExt cx="5807092" cy="2622344"/>
          </a:xfrm>
        </p:grpSpPr>
        <p:sp>
          <p:nvSpPr>
            <p:cNvPr id="12" name="TextBox 12"/>
            <p:cNvSpPr txBox="1"/>
            <p:nvPr/>
          </p:nvSpPr>
          <p:spPr>
            <a:xfrm>
              <a:off x="36615" y="512707"/>
              <a:ext cx="5770477" cy="1780744"/>
            </a:xfrm>
            <a:prstGeom prst="rect">
              <a:avLst/>
            </a:prstGeom>
          </p:spPr>
          <p:txBody>
            <a:bodyPr lIns="0" tIns="0" rIns="0" bIns="0" rtlCol="0" anchor="t">
              <a:spAutoFit/>
            </a:bodyPr>
            <a:lstStyle/>
            <a:p>
              <a:pPr algn="l">
                <a:lnSpc>
                  <a:spcPts val="3600"/>
                </a:lnSpc>
              </a:pPr>
              <a:r>
                <a:rPr lang="en-US" b="1" dirty="0">
                  <a:solidFill>
                    <a:srgbClr val="000000"/>
                  </a:solidFill>
                  <a:latin typeface="DM Sans"/>
                  <a:ea typeface="DM Sans"/>
                  <a:cs typeface="DM Sans"/>
                  <a:sym typeface="DM Sans"/>
                  <a:hlinkClick r:id="rId2" tooltip="https://docs.google.com/spreadsheets/d/1DUF2isFWsqVSYhbaACYtbgcLi_YjDqpE3GLQIVgkKQg/edit#gid=69851113"/>
                </a:rPr>
                <a:t>Identified top 10 sellers of 2018 with their yearly growth in sales. Some of them have shown  growths from 100% ranging </a:t>
              </a:r>
              <a:r>
                <a:rPr lang="en-US" b="1" dirty="0" err="1">
                  <a:solidFill>
                    <a:srgbClr val="000000"/>
                  </a:solidFill>
                  <a:latin typeface="DM Sans"/>
                  <a:ea typeface="DM Sans"/>
                  <a:cs typeface="DM Sans"/>
                  <a:sym typeface="DM Sans"/>
                  <a:hlinkClick r:id="rId2" tooltip="https://docs.google.com/spreadsheets/d/1DUF2isFWsqVSYhbaACYtbgcLi_YjDqpE3GLQIVgkKQg/edit#gid=69851113"/>
                </a:rPr>
                <a:t>upto</a:t>
              </a:r>
              <a:r>
                <a:rPr lang="en-US" b="1" dirty="0">
                  <a:solidFill>
                    <a:srgbClr val="000000"/>
                  </a:solidFill>
                  <a:latin typeface="DM Sans"/>
                  <a:ea typeface="DM Sans"/>
                  <a:cs typeface="DM Sans"/>
                  <a:sym typeface="DM Sans"/>
                  <a:hlinkClick r:id="rId2" tooltip="https://docs.google.com/spreadsheets/d/1DUF2isFWsqVSYhbaACYtbgcLi_YjDqpE3GLQIVgkKQg/edit#gid=69851113"/>
                </a:rPr>
                <a:t> 500%.</a:t>
              </a:r>
            </a:p>
          </p:txBody>
        </p:sp>
        <p:sp>
          <p:nvSpPr>
            <p:cNvPr id="13" name="TextBox 13"/>
            <p:cNvSpPr txBox="1"/>
            <p:nvPr/>
          </p:nvSpPr>
          <p:spPr>
            <a:xfrm>
              <a:off x="0" y="-328893"/>
              <a:ext cx="5770477" cy="578877"/>
            </a:xfrm>
            <a:prstGeom prst="rect">
              <a:avLst/>
            </a:prstGeom>
          </p:spPr>
          <p:txBody>
            <a:bodyPr lIns="0" tIns="0" rIns="0" bIns="0" rtlCol="0" anchor="t">
              <a:spAutoFit/>
            </a:bodyPr>
            <a:lstStyle/>
            <a:p>
              <a:pPr algn="l">
                <a:lnSpc>
                  <a:spcPts val="3600"/>
                </a:lnSpc>
              </a:pPr>
              <a:r>
                <a:rPr lang="en-US" sz="2400" b="1" dirty="0">
                  <a:solidFill>
                    <a:srgbClr val="FF0000"/>
                  </a:solidFill>
                  <a:latin typeface="DM Sans Bold"/>
                  <a:ea typeface="DM Sans Bold"/>
                  <a:cs typeface="DM Sans Bold"/>
                  <a:sym typeface="DM Sans Bold"/>
                  <a:hlinkClick r:id="rId2" tooltip="https://docs.google.com/spreadsheets/d/1DUF2isFWsqVSYhbaACYtbgcLi_YjDqpE3GLQIVgkKQg/edit#gid=69851113">
                    <a:extLst>
                      <a:ext uri="{A12FA001-AC4F-418D-AE19-62706E023703}">
                        <ahyp:hlinkClr xmlns:ahyp="http://schemas.microsoft.com/office/drawing/2018/hyperlinkcolor" val="tx"/>
                      </a:ext>
                    </a:extLst>
                  </a:hlinkClick>
                </a:rPr>
                <a:t>Top sellers in recent year</a:t>
              </a:r>
            </a:p>
          </p:txBody>
        </p:sp>
      </p:grpSp>
      <p:sp>
        <p:nvSpPr>
          <p:cNvPr id="14" name="AutoShape 14"/>
          <p:cNvSpPr/>
          <p:nvPr/>
        </p:nvSpPr>
        <p:spPr>
          <a:xfrm rot="-5400000">
            <a:off x="5161264" y="5138738"/>
            <a:ext cx="10287000" cy="0"/>
          </a:xfrm>
          <a:prstGeom prst="line">
            <a:avLst/>
          </a:prstGeom>
          <a:ln w="9525" cap="rnd">
            <a:solidFill>
              <a:srgbClr val="000000"/>
            </a:solidFill>
            <a:prstDash val="solid"/>
            <a:headEnd type="none" w="sm" len="sm"/>
            <a:tailEnd type="none" w="sm" len="sm"/>
          </a:ln>
        </p:spPr>
      </p:sp>
      <p:sp>
        <p:nvSpPr>
          <p:cNvPr id="15" name="AutoShape 15"/>
          <p:cNvSpPr/>
          <p:nvPr/>
        </p:nvSpPr>
        <p:spPr>
          <a:xfrm flipV="1">
            <a:off x="0" y="4882408"/>
            <a:ext cx="10300002" cy="9525"/>
          </a:xfrm>
          <a:prstGeom prst="line">
            <a:avLst/>
          </a:prstGeom>
          <a:ln w="9525" cap="rnd">
            <a:solidFill>
              <a:srgbClr val="000000"/>
            </a:solidFill>
            <a:prstDash val="solid"/>
            <a:headEnd type="none" w="sm" len="sm"/>
            <a:tailEnd type="none" w="sm" len="sm"/>
          </a:ln>
        </p:spPr>
      </p:sp>
      <p:sp>
        <p:nvSpPr>
          <p:cNvPr id="16" name="AutoShape 16"/>
          <p:cNvSpPr/>
          <p:nvPr/>
        </p:nvSpPr>
        <p:spPr>
          <a:xfrm>
            <a:off x="10300002" y="3535346"/>
            <a:ext cx="8216890" cy="0"/>
          </a:xfrm>
          <a:prstGeom prst="line">
            <a:avLst/>
          </a:prstGeom>
          <a:ln w="9525" cap="rnd">
            <a:solidFill>
              <a:srgbClr val="000000"/>
            </a:solidFill>
            <a:prstDash val="solid"/>
            <a:headEnd type="none" w="sm" len="sm"/>
            <a:tailEnd type="none" w="sm" len="sm"/>
          </a:ln>
        </p:spPr>
      </p:sp>
      <p:sp>
        <p:nvSpPr>
          <p:cNvPr id="17" name="AutoShape 17"/>
          <p:cNvSpPr/>
          <p:nvPr/>
        </p:nvSpPr>
        <p:spPr>
          <a:xfrm>
            <a:off x="10300002" y="6210300"/>
            <a:ext cx="8216890" cy="0"/>
          </a:xfrm>
          <a:prstGeom prst="line">
            <a:avLst/>
          </a:prstGeom>
          <a:ln w="9525" cap="rnd">
            <a:solidFill>
              <a:srgbClr val="000000"/>
            </a:solidFill>
            <a:prstDash val="solid"/>
            <a:headEnd type="none" w="sm" len="sm"/>
            <a:tailEnd type="none" w="sm" len="sm"/>
          </a:ln>
        </p:spPr>
      </p:sp>
      <p:sp>
        <p:nvSpPr>
          <p:cNvPr id="18" name="Freeform 18"/>
          <p:cNvSpPr/>
          <p:nvPr/>
        </p:nvSpPr>
        <p:spPr>
          <a:xfrm>
            <a:off x="10711444" y="735589"/>
            <a:ext cx="631123" cy="582928"/>
          </a:xfrm>
          <a:custGeom>
            <a:avLst/>
            <a:gdLst/>
            <a:ahLst/>
            <a:cxnLst/>
            <a:rect l="l" t="t" r="r" b="b"/>
            <a:pathLst>
              <a:path w="631123" h="582928">
                <a:moveTo>
                  <a:pt x="0" y="0"/>
                </a:moveTo>
                <a:lnTo>
                  <a:pt x="631123" y="0"/>
                </a:lnTo>
                <a:lnTo>
                  <a:pt x="631123" y="582928"/>
                </a:lnTo>
                <a:lnTo>
                  <a:pt x="0" y="58292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9" name="Freeform 19"/>
          <p:cNvSpPr/>
          <p:nvPr/>
        </p:nvSpPr>
        <p:spPr>
          <a:xfrm>
            <a:off x="10818368" y="4263073"/>
            <a:ext cx="631123" cy="582928"/>
          </a:xfrm>
          <a:custGeom>
            <a:avLst/>
            <a:gdLst/>
            <a:ahLst/>
            <a:cxnLst/>
            <a:rect l="l" t="t" r="r" b="b"/>
            <a:pathLst>
              <a:path w="631123" h="582928">
                <a:moveTo>
                  <a:pt x="0" y="0"/>
                </a:moveTo>
                <a:lnTo>
                  <a:pt x="631123" y="0"/>
                </a:lnTo>
                <a:lnTo>
                  <a:pt x="631123" y="582928"/>
                </a:lnTo>
                <a:lnTo>
                  <a:pt x="0" y="58292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20" name="Freeform 20"/>
          <p:cNvSpPr/>
          <p:nvPr/>
        </p:nvSpPr>
        <p:spPr>
          <a:xfrm rot="10800000">
            <a:off x="10711444" y="7596780"/>
            <a:ext cx="631123" cy="582928"/>
          </a:xfrm>
          <a:custGeom>
            <a:avLst/>
            <a:gdLst/>
            <a:ahLst/>
            <a:cxnLst/>
            <a:rect l="l" t="t" r="r" b="b"/>
            <a:pathLst>
              <a:path w="631123" h="582928">
                <a:moveTo>
                  <a:pt x="0" y="0"/>
                </a:moveTo>
                <a:lnTo>
                  <a:pt x="631123" y="0"/>
                </a:lnTo>
                <a:lnTo>
                  <a:pt x="631123" y="582928"/>
                </a:lnTo>
                <a:lnTo>
                  <a:pt x="0" y="58292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pic>
        <p:nvPicPr>
          <p:cNvPr id="7170" name="Picture 2" descr="What's your growth strategy? | Bevan Buckland LLP">
            <a:extLst>
              <a:ext uri="{FF2B5EF4-FFF2-40B4-BE49-F238E27FC236}">
                <a16:creationId xmlns:a16="http://schemas.microsoft.com/office/drawing/2014/main" id="{F3B83CD7-2F62-49EE-A756-6BA8B86BCBD5}"/>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202841" y="4984139"/>
            <a:ext cx="7938369" cy="52933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7877403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6881" y="3213745"/>
            <a:ext cx="4096628" cy="6432538"/>
            <a:chOff x="0" y="0"/>
            <a:chExt cx="56068093" cy="123253760"/>
          </a:xfrm>
        </p:grpSpPr>
        <p:sp>
          <p:nvSpPr>
            <p:cNvPr id="3" name="Freeform 3"/>
            <p:cNvSpPr/>
            <p:nvPr/>
          </p:nvSpPr>
          <p:spPr>
            <a:xfrm>
              <a:off x="72390" y="72390"/>
              <a:ext cx="55923311" cy="123108978"/>
            </a:xfrm>
            <a:custGeom>
              <a:avLst/>
              <a:gdLst/>
              <a:ahLst/>
              <a:cxnLst/>
              <a:rect l="l" t="t" r="r" b="b"/>
              <a:pathLst>
                <a:path w="55923311" h="123108978">
                  <a:moveTo>
                    <a:pt x="0" y="0"/>
                  </a:moveTo>
                  <a:lnTo>
                    <a:pt x="55923311" y="0"/>
                  </a:lnTo>
                  <a:lnTo>
                    <a:pt x="55923311" y="123108978"/>
                  </a:lnTo>
                  <a:lnTo>
                    <a:pt x="0" y="123108978"/>
                  </a:lnTo>
                  <a:lnTo>
                    <a:pt x="0" y="0"/>
                  </a:lnTo>
                  <a:close/>
                </a:path>
              </a:pathLst>
            </a:custGeom>
            <a:solidFill>
              <a:srgbClr val="FFFFFF"/>
            </a:solidFill>
          </p:spPr>
        </p:sp>
        <p:sp>
          <p:nvSpPr>
            <p:cNvPr id="4" name="Freeform 4"/>
            <p:cNvSpPr/>
            <p:nvPr/>
          </p:nvSpPr>
          <p:spPr>
            <a:xfrm>
              <a:off x="0" y="0"/>
              <a:ext cx="56068094" cy="123253760"/>
            </a:xfrm>
            <a:custGeom>
              <a:avLst/>
              <a:gdLst/>
              <a:ahLst/>
              <a:cxnLst/>
              <a:rect l="l" t="t" r="r" b="b"/>
              <a:pathLst>
                <a:path w="56068094" h="123253760">
                  <a:moveTo>
                    <a:pt x="55923315" y="123108975"/>
                  </a:moveTo>
                  <a:lnTo>
                    <a:pt x="56068094" y="123108975"/>
                  </a:lnTo>
                  <a:lnTo>
                    <a:pt x="56068094" y="123253760"/>
                  </a:lnTo>
                  <a:lnTo>
                    <a:pt x="55923315" y="123253760"/>
                  </a:lnTo>
                  <a:lnTo>
                    <a:pt x="55923315" y="123108975"/>
                  </a:lnTo>
                  <a:close/>
                  <a:moveTo>
                    <a:pt x="0" y="144780"/>
                  </a:moveTo>
                  <a:lnTo>
                    <a:pt x="144780" y="144780"/>
                  </a:lnTo>
                  <a:lnTo>
                    <a:pt x="144780" y="123108975"/>
                  </a:lnTo>
                  <a:lnTo>
                    <a:pt x="0" y="123108975"/>
                  </a:lnTo>
                  <a:lnTo>
                    <a:pt x="0" y="144780"/>
                  </a:lnTo>
                  <a:close/>
                  <a:moveTo>
                    <a:pt x="0" y="123108975"/>
                  </a:moveTo>
                  <a:lnTo>
                    <a:pt x="144780" y="123108975"/>
                  </a:lnTo>
                  <a:lnTo>
                    <a:pt x="144780" y="123253760"/>
                  </a:lnTo>
                  <a:lnTo>
                    <a:pt x="0" y="123253760"/>
                  </a:lnTo>
                  <a:lnTo>
                    <a:pt x="0" y="123108975"/>
                  </a:lnTo>
                  <a:close/>
                  <a:moveTo>
                    <a:pt x="55923315" y="144780"/>
                  </a:moveTo>
                  <a:lnTo>
                    <a:pt x="56068094" y="144780"/>
                  </a:lnTo>
                  <a:lnTo>
                    <a:pt x="56068094" y="123108975"/>
                  </a:lnTo>
                  <a:lnTo>
                    <a:pt x="55923315" y="123108975"/>
                  </a:lnTo>
                  <a:lnTo>
                    <a:pt x="55923315" y="144780"/>
                  </a:lnTo>
                  <a:close/>
                  <a:moveTo>
                    <a:pt x="144780" y="123108975"/>
                  </a:moveTo>
                  <a:lnTo>
                    <a:pt x="55923315" y="123108975"/>
                  </a:lnTo>
                  <a:lnTo>
                    <a:pt x="55923315" y="123253760"/>
                  </a:lnTo>
                  <a:lnTo>
                    <a:pt x="144780" y="123253760"/>
                  </a:lnTo>
                  <a:lnTo>
                    <a:pt x="144780" y="123108975"/>
                  </a:lnTo>
                  <a:close/>
                  <a:moveTo>
                    <a:pt x="55923315" y="0"/>
                  </a:moveTo>
                  <a:lnTo>
                    <a:pt x="56068094" y="0"/>
                  </a:lnTo>
                  <a:lnTo>
                    <a:pt x="56068094" y="144780"/>
                  </a:lnTo>
                  <a:lnTo>
                    <a:pt x="55923315" y="144780"/>
                  </a:lnTo>
                  <a:lnTo>
                    <a:pt x="55923315" y="0"/>
                  </a:lnTo>
                  <a:close/>
                  <a:moveTo>
                    <a:pt x="0" y="0"/>
                  </a:moveTo>
                  <a:lnTo>
                    <a:pt x="144780" y="0"/>
                  </a:lnTo>
                  <a:lnTo>
                    <a:pt x="144780" y="144780"/>
                  </a:lnTo>
                  <a:lnTo>
                    <a:pt x="0" y="144780"/>
                  </a:lnTo>
                  <a:lnTo>
                    <a:pt x="0" y="0"/>
                  </a:lnTo>
                  <a:close/>
                  <a:moveTo>
                    <a:pt x="144780" y="0"/>
                  </a:moveTo>
                  <a:lnTo>
                    <a:pt x="55923315" y="0"/>
                  </a:lnTo>
                  <a:lnTo>
                    <a:pt x="55923315" y="144780"/>
                  </a:lnTo>
                  <a:lnTo>
                    <a:pt x="144780" y="144780"/>
                  </a:lnTo>
                  <a:lnTo>
                    <a:pt x="144780" y="0"/>
                  </a:lnTo>
                  <a:close/>
                </a:path>
              </a:pathLst>
            </a:custGeom>
            <a:solidFill>
              <a:srgbClr val="000000"/>
            </a:solidFill>
          </p:spPr>
        </p:sp>
      </p:grpSp>
      <p:sp>
        <p:nvSpPr>
          <p:cNvPr id="6" name="TextBox 6"/>
          <p:cNvSpPr txBox="1"/>
          <p:nvPr/>
        </p:nvSpPr>
        <p:spPr>
          <a:xfrm>
            <a:off x="1059471" y="4578396"/>
            <a:ext cx="3352800" cy="2280817"/>
          </a:xfrm>
          <a:prstGeom prst="rect">
            <a:avLst/>
          </a:prstGeom>
        </p:spPr>
        <p:txBody>
          <a:bodyPr lIns="0" tIns="0" rIns="0" bIns="0" rtlCol="0" anchor="t">
            <a:spAutoFit/>
          </a:bodyPr>
          <a:lstStyle/>
          <a:p>
            <a:pPr algn="ctr">
              <a:lnSpc>
                <a:spcPts val="3600"/>
              </a:lnSpc>
            </a:pPr>
            <a:r>
              <a:rPr lang="en-US" sz="2400" dirty="0">
                <a:solidFill>
                  <a:srgbClr val="000000"/>
                </a:solidFill>
                <a:latin typeface="DM Sans"/>
                <a:ea typeface="DM Sans"/>
                <a:cs typeface="DM Sans"/>
                <a:sym typeface="DM Sans"/>
                <a:hlinkClick r:id="rId2" tooltip="https://docs.google.com/spreadsheets/d/1DUF2isFWsqVSYhbaACYtbgcLi_YjDqpE3GLQIVgkKQg/edit#gid=69851113"/>
              </a:rPr>
              <a:t>Increase seller network and establish more </a:t>
            </a:r>
            <a:r>
              <a:rPr lang="en-US" sz="2400" dirty="0" err="1">
                <a:solidFill>
                  <a:srgbClr val="000000"/>
                </a:solidFill>
                <a:latin typeface="DM Sans"/>
                <a:ea typeface="DM Sans"/>
                <a:cs typeface="DM Sans"/>
                <a:sym typeface="DM Sans"/>
                <a:hlinkClick r:id="rId2" tooltip="https://docs.google.com/spreadsheets/d/1DUF2isFWsqVSYhbaACYtbgcLi_YjDqpE3GLQIVgkKQg/edit#gid=69851113"/>
              </a:rPr>
              <a:t>godowns</a:t>
            </a:r>
            <a:r>
              <a:rPr lang="en-US" sz="2400" dirty="0">
                <a:solidFill>
                  <a:srgbClr val="000000"/>
                </a:solidFill>
                <a:latin typeface="DM Sans"/>
                <a:ea typeface="DM Sans"/>
                <a:cs typeface="DM Sans"/>
                <a:sym typeface="DM Sans"/>
                <a:hlinkClick r:id="rId2" tooltip="https://docs.google.com/spreadsheets/d/1DUF2isFWsqVSYhbaACYtbgcLi_YjDqpE3GLQIVgkKQg/edit#gid=69851113"/>
              </a:rPr>
              <a:t> to reduce average delivery time and delivery costs</a:t>
            </a:r>
          </a:p>
        </p:txBody>
      </p:sp>
      <p:sp>
        <p:nvSpPr>
          <p:cNvPr id="7" name="AutoShape 7"/>
          <p:cNvSpPr/>
          <p:nvPr/>
        </p:nvSpPr>
        <p:spPr>
          <a:xfrm>
            <a:off x="666881" y="3213745"/>
            <a:ext cx="4096628" cy="987512"/>
          </a:xfrm>
          <a:prstGeom prst="rect">
            <a:avLst/>
          </a:prstGeom>
          <a:solidFill>
            <a:srgbClr val="000000"/>
          </a:solidFill>
        </p:spPr>
      </p:sp>
      <p:sp>
        <p:nvSpPr>
          <p:cNvPr id="8" name="TextBox 8"/>
          <p:cNvSpPr txBox="1"/>
          <p:nvPr/>
        </p:nvSpPr>
        <p:spPr>
          <a:xfrm>
            <a:off x="1038796" y="3448421"/>
            <a:ext cx="3352800" cy="441960"/>
          </a:xfrm>
          <a:prstGeom prst="rect">
            <a:avLst/>
          </a:prstGeom>
        </p:spPr>
        <p:txBody>
          <a:bodyPr lIns="0" tIns="0" rIns="0" bIns="0" rtlCol="0" anchor="t">
            <a:spAutoFit/>
          </a:bodyPr>
          <a:lstStyle/>
          <a:p>
            <a:pPr algn="ctr">
              <a:lnSpc>
                <a:spcPts val="3600"/>
              </a:lnSpc>
            </a:pPr>
            <a:r>
              <a:rPr lang="en-US" sz="2400" b="1" dirty="0">
                <a:solidFill>
                  <a:srgbClr val="FFFF00"/>
                </a:solidFill>
                <a:latin typeface="DM Sans Bold"/>
                <a:ea typeface="DM Sans Bold"/>
                <a:cs typeface="DM Sans Bold"/>
                <a:sym typeface="DM Sans Bold"/>
                <a:hlinkClick r:id="rId2" tooltip="https://docs.google.com/spreadsheets/d/1DUF2isFWsqVSYhbaACYtbgcLi_YjDqpE3GLQIVgkKQg/edit#gid=69851113">
                  <a:extLst>
                    <a:ext uri="{A12FA001-AC4F-418D-AE19-62706E023703}">
                      <ahyp:hlinkClr xmlns:ahyp="http://schemas.microsoft.com/office/drawing/2018/hyperlinkcolor" val="tx"/>
                    </a:ext>
                  </a:extLst>
                </a:hlinkClick>
              </a:rPr>
              <a:t>Delivery</a:t>
            </a:r>
          </a:p>
        </p:txBody>
      </p:sp>
      <p:grpSp>
        <p:nvGrpSpPr>
          <p:cNvPr id="9" name="Group 9"/>
          <p:cNvGrpSpPr/>
          <p:nvPr/>
        </p:nvGrpSpPr>
        <p:grpSpPr>
          <a:xfrm>
            <a:off x="4952751" y="3213745"/>
            <a:ext cx="4096628" cy="6432538"/>
            <a:chOff x="0" y="0"/>
            <a:chExt cx="56068093" cy="123253760"/>
          </a:xfrm>
          <a:solidFill>
            <a:srgbClr val="66FF99"/>
          </a:solidFill>
        </p:grpSpPr>
        <p:sp>
          <p:nvSpPr>
            <p:cNvPr id="10" name="Freeform 10"/>
            <p:cNvSpPr/>
            <p:nvPr/>
          </p:nvSpPr>
          <p:spPr>
            <a:xfrm>
              <a:off x="72390" y="72390"/>
              <a:ext cx="55923311" cy="123108978"/>
            </a:xfrm>
            <a:custGeom>
              <a:avLst/>
              <a:gdLst/>
              <a:ahLst/>
              <a:cxnLst/>
              <a:rect l="l" t="t" r="r" b="b"/>
              <a:pathLst>
                <a:path w="55923311" h="123108978">
                  <a:moveTo>
                    <a:pt x="0" y="0"/>
                  </a:moveTo>
                  <a:lnTo>
                    <a:pt x="55923311" y="0"/>
                  </a:lnTo>
                  <a:lnTo>
                    <a:pt x="55923311" y="123108978"/>
                  </a:lnTo>
                  <a:lnTo>
                    <a:pt x="0" y="123108978"/>
                  </a:lnTo>
                  <a:lnTo>
                    <a:pt x="0" y="0"/>
                  </a:lnTo>
                  <a:close/>
                </a:path>
              </a:pathLst>
            </a:custGeom>
            <a:grpFill/>
          </p:spPr>
          <p:txBody>
            <a:bodyPr/>
            <a:lstStyle/>
            <a:p>
              <a:endParaRPr lang="en-IN" dirty="0"/>
            </a:p>
          </p:txBody>
        </p:sp>
        <p:sp>
          <p:nvSpPr>
            <p:cNvPr id="11" name="Freeform 11"/>
            <p:cNvSpPr/>
            <p:nvPr/>
          </p:nvSpPr>
          <p:spPr>
            <a:xfrm>
              <a:off x="0" y="0"/>
              <a:ext cx="56068094" cy="123253760"/>
            </a:xfrm>
            <a:custGeom>
              <a:avLst/>
              <a:gdLst/>
              <a:ahLst/>
              <a:cxnLst/>
              <a:rect l="l" t="t" r="r" b="b"/>
              <a:pathLst>
                <a:path w="56068094" h="123253760">
                  <a:moveTo>
                    <a:pt x="55923315" y="123108975"/>
                  </a:moveTo>
                  <a:lnTo>
                    <a:pt x="56068094" y="123108975"/>
                  </a:lnTo>
                  <a:lnTo>
                    <a:pt x="56068094" y="123253760"/>
                  </a:lnTo>
                  <a:lnTo>
                    <a:pt x="55923315" y="123253760"/>
                  </a:lnTo>
                  <a:lnTo>
                    <a:pt x="55923315" y="123108975"/>
                  </a:lnTo>
                  <a:close/>
                  <a:moveTo>
                    <a:pt x="0" y="144780"/>
                  </a:moveTo>
                  <a:lnTo>
                    <a:pt x="144780" y="144780"/>
                  </a:lnTo>
                  <a:lnTo>
                    <a:pt x="144780" y="123108975"/>
                  </a:lnTo>
                  <a:lnTo>
                    <a:pt x="0" y="123108975"/>
                  </a:lnTo>
                  <a:lnTo>
                    <a:pt x="0" y="144780"/>
                  </a:lnTo>
                  <a:close/>
                  <a:moveTo>
                    <a:pt x="0" y="123108975"/>
                  </a:moveTo>
                  <a:lnTo>
                    <a:pt x="144780" y="123108975"/>
                  </a:lnTo>
                  <a:lnTo>
                    <a:pt x="144780" y="123253760"/>
                  </a:lnTo>
                  <a:lnTo>
                    <a:pt x="0" y="123253760"/>
                  </a:lnTo>
                  <a:lnTo>
                    <a:pt x="0" y="123108975"/>
                  </a:lnTo>
                  <a:close/>
                  <a:moveTo>
                    <a:pt x="55923315" y="144780"/>
                  </a:moveTo>
                  <a:lnTo>
                    <a:pt x="56068094" y="144780"/>
                  </a:lnTo>
                  <a:lnTo>
                    <a:pt x="56068094" y="123108975"/>
                  </a:lnTo>
                  <a:lnTo>
                    <a:pt x="55923315" y="123108975"/>
                  </a:lnTo>
                  <a:lnTo>
                    <a:pt x="55923315" y="144780"/>
                  </a:lnTo>
                  <a:close/>
                  <a:moveTo>
                    <a:pt x="144780" y="123108975"/>
                  </a:moveTo>
                  <a:lnTo>
                    <a:pt x="55923315" y="123108975"/>
                  </a:lnTo>
                  <a:lnTo>
                    <a:pt x="55923315" y="123253760"/>
                  </a:lnTo>
                  <a:lnTo>
                    <a:pt x="144780" y="123253760"/>
                  </a:lnTo>
                  <a:lnTo>
                    <a:pt x="144780" y="123108975"/>
                  </a:lnTo>
                  <a:close/>
                  <a:moveTo>
                    <a:pt x="55923315" y="0"/>
                  </a:moveTo>
                  <a:lnTo>
                    <a:pt x="56068094" y="0"/>
                  </a:lnTo>
                  <a:lnTo>
                    <a:pt x="56068094" y="144780"/>
                  </a:lnTo>
                  <a:lnTo>
                    <a:pt x="55923315" y="144780"/>
                  </a:lnTo>
                  <a:lnTo>
                    <a:pt x="55923315" y="0"/>
                  </a:lnTo>
                  <a:close/>
                  <a:moveTo>
                    <a:pt x="0" y="0"/>
                  </a:moveTo>
                  <a:lnTo>
                    <a:pt x="144780" y="0"/>
                  </a:lnTo>
                  <a:lnTo>
                    <a:pt x="144780" y="144780"/>
                  </a:lnTo>
                  <a:lnTo>
                    <a:pt x="0" y="144780"/>
                  </a:lnTo>
                  <a:lnTo>
                    <a:pt x="0" y="0"/>
                  </a:lnTo>
                  <a:close/>
                  <a:moveTo>
                    <a:pt x="144780" y="0"/>
                  </a:moveTo>
                  <a:lnTo>
                    <a:pt x="55923315" y="0"/>
                  </a:lnTo>
                  <a:lnTo>
                    <a:pt x="55923315" y="144780"/>
                  </a:lnTo>
                  <a:lnTo>
                    <a:pt x="144780" y="144780"/>
                  </a:lnTo>
                  <a:lnTo>
                    <a:pt x="144780" y="0"/>
                  </a:lnTo>
                  <a:close/>
                </a:path>
              </a:pathLst>
            </a:custGeom>
            <a:grpFill/>
          </p:spPr>
        </p:sp>
      </p:grpSp>
      <p:sp>
        <p:nvSpPr>
          <p:cNvPr id="13" name="TextBox 13"/>
          <p:cNvSpPr txBox="1"/>
          <p:nvPr/>
        </p:nvSpPr>
        <p:spPr>
          <a:xfrm>
            <a:off x="5324664" y="4578396"/>
            <a:ext cx="3352800" cy="2742482"/>
          </a:xfrm>
          <a:prstGeom prst="rect">
            <a:avLst/>
          </a:prstGeom>
        </p:spPr>
        <p:txBody>
          <a:bodyPr lIns="0" tIns="0" rIns="0" bIns="0" rtlCol="0" anchor="t">
            <a:spAutoFit/>
          </a:bodyPr>
          <a:lstStyle/>
          <a:p>
            <a:pPr algn="ctr">
              <a:lnSpc>
                <a:spcPts val="3600"/>
              </a:lnSpc>
            </a:pPr>
            <a:r>
              <a:rPr lang="en-US" sz="2400" dirty="0">
                <a:solidFill>
                  <a:srgbClr val="000000"/>
                </a:solidFill>
                <a:latin typeface="DM Sans"/>
                <a:ea typeface="DM Sans"/>
                <a:cs typeface="DM Sans"/>
                <a:sym typeface="DM Sans"/>
                <a:hlinkClick r:id="rId2" tooltip="https://docs.google.com/spreadsheets/d/1DUF2isFWsqVSYhbaACYtbgcLi_YjDqpE3GLQIVgkKQg/edit#gid=69851113"/>
              </a:rPr>
              <a:t>Make the social media marketing more aggressive it tends to generates for successful lead generation</a:t>
            </a:r>
          </a:p>
        </p:txBody>
      </p:sp>
      <p:sp>
        <p:nvSpPr>
          <p:cNvPr id="14" name="AutoShape 14"/>
          <p:cNvSpPr/>
          <p:nvPr/>
        </p:nvSpPr>
        <p:spPr>
          <a:xfrm>
            <a:off x="4952751" y="3213745"/>
            <a:ext cx="4096628" cy="987512"/>
          </a:xfrm>
          <a:prstGeom prst="rect">
            <a:avLst/>
          </a:prstGeom>
          <a:solidFill>
            <a:srgbClr val="000000"/>
          </a:solidFill>
        </p:spPr>
      </p:sp>
      <p:sp>
        <p:nvSpPr>
          <p:cNvPr id="15" name="TextBox 15"/>
          <p:cNvSpPr txBox="1"/>
          <p:nvPr/>
        </p:nvSpPr>
        <p:spPr>
          <a:xfrm>
            <a:off x="5324665" y="3448421"/>
            <a:ext cx="3352800" cy="441960"/>
          </a:xfrm>
          <a:prstGeom prst="rect">
            <a:avLst/>
          </a:prstGeom>
        </p:spPr>
        <p:txBody>
          <a:bodyPr lIns="0" tIns="0" rIns="0" bIns="0" rtlCol="0" anchor="t">
            <a:spAutoFit/>
          </a:bodyPr>
          <a:lstStyle/>
          <a:p>
            <a:pPr algn="ctr">
              <a:lnSpc>
                <a:spcPts val="3600"/>
              </a:lnSpc>
            </a:pPr>
            <a:r>
              <a:rPr lang="en-US" sz="2400" b="1" dirty="0">
                <a:solidFill>
                  <a:srgbClr val="FFFF00"/>
                </a:solidFill>
                <a:latin typeface="DM Sans Bold"/>
                <a:ea typeface="DM Sans Bold"/>
                <a:cs typeface="DM Sans Bold"/>
                <a:sym typeface="DM Sans Bold"/>
                <a:hlinkClick r:id="rId2" tooltip="https://docs.google.com/spreadsheets/d/1DUF2isFWsqVSYhbaACYtbgcLi_YjDqpE3GLQIVgkKQg/edit#gid=69851113">
                  <a:extLst>
                    <a:ext uri="{A12FA001-AC4F-418D-AE19-62706E023703}">
                      <ahyp:hlinkClr xmlns:ahyp="http://schemas.microsoft.com/office/drawing/2018/hyperlinkcolor" val="tx"/>
                    </a:ext>
                  </a:extLst>
                </a:hlinkClick>
              </a:rPr>
              <a:t>Marketing</a:t>
            </a:r>
          </a:p>
        </p:txBody>
      </p:sp>
      <p:grpSp>
        <p:nvGrpSpPr>
          <p:cNvPr id="16" name="Group 16"/>
          <p:cNvGrpSpPr/>
          <p:nvPr/>
        </p:nvGrpSpPr>
        <p:grpSpPr>
          <a:xfrm>
            <a:off x="9238621" y="3213745"/>
            <a:ext cx="4096628" cy="6432538"/>
            <a:chOff x="0" y="0"/>
            <a:chExt cx="56068093" cy="123253760"/>
          </a:xfrm>
        </p:grpSpPr>
        <p:sp>
          <p:nvSpPr>
            <p:cNvPr id="17" name="Freeform 17"/>
            <p:cNvSpPr/>
            <p:nvPr/>
          </p:nvSpPr>
          <p:spPr>
            <a:xfrm>
              <a:off x="72390" y="72390"/>
              <a:ext cx="55923311" cy="123108978"/>
            </a:xfrm>
            <a:custGeom>
              <a:avLst/>
              <a:gdLst/>
              <a:ahLst/>
              <a:cxnLst/>
              <a:rect l="l" t="t" r="r" b="b"/>
              <a:pathLst>
                <a:path w="55923311" h="123108978">
                  <a:moveTo>
                    <a:pt x="0" y="0"/>
                  </a:moveTo>
                  <a:lnTo>
                    <a:pt x="55923311" y="0"/>
                  </a:lnTo>
                  <a:lnTo>
                    <a:pt x="55923311" y="123108978"/>
                  </a:lnTo>
                  <a:lnTo>
                    <a:pt x="0" y="123108978"/>
                  </a:lnTo>
                  <a:lnTo>
                    <a:pt x="0" y="0"/>
                  </a:lnTo>
                  <a:close/>
                </a:path>
              </a:pathLst>
            </a:custGeom>
            <a:solidFill>
              <a:srgbClr val="FFFFFF"/>
            </a:solidFill>
          </p:spPr>
        </p:sp>
        <p:sp>
          <p:nvSpPr>
            <p:cNvPr id="18" name="Freeform 18"/>
            <p:cNvSpPr/>
            <p:nvPr/>
          </p:nvSpPr>
          <p:spPr>
            <a:xfrm>
              <a:off x="0" y="0"/>
              <a:ext cx="56068094" cy="123253760"/>
            </a:xfrm>
            <a:custGeom>
              <a:avLst/>
              <a:gdLst/>
              <a:ahLst/>
              <a:cxnLst/>
              <a:rect l="l" t="t" r="r" b="b"/>
              <a:pathLst>
                <a:path w="56068094" h="123253760">
                  <a:moveTo>
                    <a:pt x="55923315" y="123108975"/>
                  </a:moveTo>
                  <a:lnTo>
                    <a:pt x="56068094" y="123108975"/>
                  </a:lnTo>
                  <a:lnTo>
                    <a:pt x="56068094" y="123253760"/>
                  </a:lnTo>
                  <a:lnTo>
                    <a:pt x="55923315" y="123253760"/>
                  </a:lnTo>
                  <a:lnTo>
                    <a:pt x="55923315" y="123108975"/>
                  </a:lnTo>
                  <a:close/>
                  <a:moveTo>
                    <a:pt x="0" y="144780"/>
                  </a:moveTo>
                  <a:lnTo>
                    <a:pt x="144780" y="144780"/>
                  </a:lnTo>
                  <a:lnTo>
                    <a:pt x="144780" y="123108975"/>
                  </a:lnTo>
                  <a:lnTo>
                    <a:pt x="0" y="123108975"/>
                  </a:lnTo>
                  <a:lnTo>
                    <a:pt x="0" y="144780"/>
                  </a:lnTo>
                  <a:close/>
                  <a:moveTo>
                    <a:pt x="0" y="123108975"/>
                  </a:moveTo>
                  <a:lnTo>
                    <a:pt x="144780" y="123108975"/>
                  </a:lnTo>
                  <a:lnTo>
                    <a:pt x="144780" y="123253760"/>
                  </a:lnTo>
                  <a:lnTo>
                    <a:pt x="0" y="123253760"/>
                  </a:lnTo>
                  <a:lnTo>
                    <a:pt x="0" y="123108975"/>
                  </a:lnTo>
                  <a:close/>
                  <a:moveTo>
                    <a:pt x="55923315" y="144780"/>
                  </a:moveTo>
                  <a:lnTo>
                    <a:pt x="56068094" y="144780"/>
                  </a:lnTo>
                  <a:lnTo>
                    <a:pt x="56068094" y="123108975"/>
                  </a:lnTo>
                  <a:lnTo>
                    <a:pt x="55923315" y="123108975"/>
                  </a:lnTo>
                  <a:lnTo>
                    <a:pt x="55923315" y="144780"/>
                  </a:lnTo>
                  <a:close/>
                  <a:moveTo>
                    <a:pt x="144780" y="123108975"/>
                  </a:moveTo>
                  <a:lnTo>
                    <a:pt x="55923315" y="123108975"/>
                  </a:lnTo>
                  <a:lnTo>
                    <a:pt x="55923315" y="123253760"/>
                  </a:lnTo>
                  <a:lnTo>
                    <a:pt x="144780" y="123253760"/>
                  </a:lnTo>
                  <a:lnTo>
                    <a:pt x="144780" y="123108975"/>
                  </a:lnTo>
                  <a:close/>
                  <a:moveTo>
                    <a:pt x="55923315" y="0"/>
                  </a:moveTo>
                  <a:lnTo>
                    <a:pt x="56068094" y="0"/>
                  </a:lnTo>
                  <a:lnTo>
                    <a:pt x="56068094" y="144780"/>
                  </a:lnTo>
                  <a:lnTo>
                    <a:pt x="55923315" y="144780"/>
                  </a:lnTo>
                  <a:lnTo>
                    <a:pt x="55923315" y="0"/>
                  </a:lnTo>
                  <a:close/>
                  <a:moveTo>
                    <a:pt x="0" y="0"/>
                  </a:moveTo>
                  <a:lnTo>
                    <a:pt x="144780" y="0"/>
                  </a:lnTo>
                  <a:lnTo>
                    <a:pt x="144780" y="144780"/>
                  </a:lnTo>
                  <a:lnTo>
                    <a:pt x="0" y="144780"/>
                  </a:lnTo>
                  <a:lnTo>
                    <a:pt x="0" y="0"/>
                  </a:lnTo>
                  <a:close/>
                  <a:moveTo>
                    <a:pt x="144780" y="0"/>
                  </a:moveTo>
                  <a:lnTo>
                    <a:pt x="55923315" y="0"/>
                  </a:lnTo>
                  <a:lnTo>
                    <a:pt x="55923315" y="144780"/>
                  </a:lnTo>
                  <a:lnTo>
                    <a:pt x="144780" y="144780"/>
                  </a:lnTo>
                  <a:lnTo>
                    <a:pt x="144780" y="0"/>
                  </a:lnTo>
                  <a:close/>
                </a:path>
              </a:pathLst>
            </a:custGeom>
            <a:solidFill>
              <a:srgbClr val="000000"/>
            </a:solidFill>
          </p:spPr>
        </p:sp>
      </p:grpSp>
      <p:sp>
        <p:nvSpPr>
          <p:cNvPr id="20" name="TextBox 20"/>
          <p:cNvSpPr txBox="1"/>
          <p:nvPr/>
        </p:nvSpPr>
        <p:spPr>
          <a:xfrm>
            <a:off x="9614580" y="4578396"/>
            <a:ext cx="3352800" cy="3665812"/>
          </a:xfrm>
          <a:prstGeom prst="rect">
            <a:avLst/>
          </a:prstGeom>
        </p:spPr>
        <p:txBody>
          <a:bodyPr lIns="0" tIns="0" rIns="0" bIns="0" rtlCol="0" anchor="t">
            <a:spAutoFit/>
          </a:bodyPr>
          <a:lstStyle/>
          <a:p>
            <a:pPr algn="ctr">
              <a:lnSpc>
                <a:spcPts val="3600"/>
              </a:lnSpc>
            </a:pPr>
            <a:r>
              <a:rPr lang="en-US" sz="2400" dirty="0">
                <a:solidFill>
                  <a:srgbClr val="000000"/>
                </a:solidFill>
                <a:latin typeface="DM Sans"/>
                <a:ea typeface="DM Sans"/>
                <a:cs typeface="DM Sans"/>
                <a:sym typeface="DM Sans"/>
                <a:hlinkClick r:id="rId2" tooltip="https://docs.google.com/spreadsheets/d/1DUF2isFWsqVSYhbaACYtbgcLi_YjDqpE3GLQIVgkKQg/edit#gid=69851113"/>
              </a:rPr>
              <a:t>Focus on large markets which has huge potential yet </a:t>
            </a:r>
            <a:r>
              <a:rPr lang="en-US" sz="2400" dirty="0" err="1">
                <a:solidFill>
                  <a:srgbClr val="000000"/>
                </a:solidFill>
                <a:latin typeface="DM Sans"/>
                <a:ea typeface="DM Sans"/>
                <a:cs typeface="DM Sans"/>
                <a:sym typeface="DM Sans"/>
                <a:hlinkClick r:id="rId2" tooltip="https://docs.google.com/spreadsheets/d/1DUF2isFWsqVSYhbaACYtbgcLi_YjDqpE3GLQIVgkKQg/edit#gid=69851113"/>
              </a:rPr>
              <a:t>Olist</a:t>
            </a:r>
            <a:r>
              <a:rPr lang="en-US" sz="2400" dirty="0">
                <a:solidFill>
                  <a:srgbClr val="000000"/>
                </a:solidFill>
                <a:latin typeface="DM Sans"/>
                <a:ea typeface="DM Sans"/>
                <a:cs typeface="DM Sans"/>
                <a:sym typeface="DM Sans"/>
                <a:hlinkClick r:id="rId2" tooltip="https://docs.google.com/spreadsheets/d/1DUF2isFWsqVSYhbaACYtbgcLi_YjDqpE3GLQIVgkKQg/edit#gid=69851113"/>
              </a:rPr>
              <a:t> performs a bit poorly as per the average customer reviews suggests (ex- Office Furnitures)</a:t>
            </a:r>
          </a:p>
        </p:txBody>
      </p:sp>
      <p:sp>
        <p:nvSpPr>
          <p:cNvPr id="21" name="AutoShape 21"/>
          <p:cNvSpPr/>
          <p:nvPr/>
        </p:nvSpPr>
        <p:spPr>
          <a:xfrm>
            <a:off x="9238621" y="3213745"/>
            <a:ext cx="4096628" cy="987512"/>
          </a:xfrm>
          <a:prstGeom prst="rect">
            <a:avLst/>
          </a:prstGeom>
          <a:solidFill>
            <a:srgbClr val="000000"/>
          </a:solidFill>
        </p:spPr>
      </p:sp>
      <p:sp>
        <p:nvSpPr>
          <p:cNvPr id="22" name="TextBox 22"/>
          <p:cNvSpPr txBox="1"/>
          <p:nvPr/>
        </p:nvSpPr>
        <p:spPr>
          <a:xfrm>
            <a:off x="9610535" y="3448421"/>
            <a:ext cx="3352800" cy="441960"/>
          </a:xfrm>
          <a:prstGeom prst="rect">
            <a:avLst/>
          </a:prstGeom>
        </p:spPr>
        <p:txBody>
          <a:bodyPr lIns="0" tIns="0" rIns="0" bIns="0" rtlCol="0" anchor="t">
            <a:spAutoFit/>
          </a:bodyPr>
          <a:lstStyle/>
          <a:p>
            <a:pPr algn="ctr">
              <a:lnSpc>
                <a:spcPts val="3600"/>
              </a:lnSpc>
            </a:pPr>
            <a:r>
              <a:rPr lang="en-US" sz="2400" b="1" dirty="0">
                <a:solidFill>
                  <a:srgbClr val="FFFF00"/>
                </a:solidFill>
                <a:latin typeface="DM Sans Bold"/>
                <a:ea typeface="DM Sans Bold"/>
                <a:cs typeface="DM Sans Bold"/>
                <a:sym typeface="DM Sans Bold"/>
                <a:hlinkClick r:id="rId2" tooltip="https://docs.google.com/spreadsheets/d/1DUF2isFWsqVSYhbaACYtbgcLi_YjDqpE3GLQIVgkKQg/edit#gid=69851113">
                  <a:extLst>
                    <a:ext uri="{A12FA001-AC4F-418D-AE19-62706E023703}">
                      <ahyp:hlinkClr xmlns:ahyp="http://schemas.microsoft.com/office/drawing/2018/hyperlinkcolor" val="tx"/>
                    </a:ext>
                  </a:extLst>
                </a:hlinkClick>
              </a:rPr>
              <a:t>Products</a:t>
            </a:r>
          </a:p>
        </p:txBody>
      </p:sp>
      <p:sp>
        <p:nvSpPr>
          <p:cNvPr id="30" name="TextBox 29">
            <a:extLst>
              <a:ext uri="{FF2B5EF4-FFF2-40B4-BE49-F238E27FC236}">
                <a16:creationId xmlns:a16="http://schemas.microsoft.com/office/drawing/2014/main" id="{12D123D0-CE08-4667-88D0-DF5A33B17501}"/>
              </a:ext>
            </a:extLst>
          </p:cNvPr>
          <p:cNvSpPr txBox="1"/>
          <p:nvPr/>
        </p:nvSpPr>
        <p:spPr>
          <a:xfrm>
            <a:off x="666881" y="876300"/>
            <a:ext cx="16948947" cy="923330"/>
          </a:xfrm>
          <a:prstGeom prst="rect">
            <a:avLst/>
          </a:prstGeom>
          <a:ln cmpd="thickThin"/>
        </p:spPr>
        <p:style>
          <a:lnRef idx="1">
            <a:schemeClr val="dk1"/>
          </a:lnRef>
          <a:fillRef idx="2">
            <a:schemeClr val="dk1"/>
          </a:fillRef>
          <a:effectRef idx="1">
            <a:schemeClr val="dk1"/>
          </a:effectRef>
          <a:fontRef idx="minor">
            <a:schemeClr val="dk1"/>
          </a:fontRef>
        </p:style>
        <p:txBody>
          <a:bodyPr wrap="square" rtlCol="0">
            <a:spAutoFit/>
          </a:bodyPr>
          <a:lstStyle/>
          <a:p>
            <a:pPr algn="ctr"/>
            <a:r>
              <a:rPr lang="en-IN" sz="5400" b="1" dirty="0">
                <a:solidFill>
                  <a:srgbClr val="00B050"/>
                </a:solidFill>
                <a:latin typeface="Century Gothic" panose="020B0502020202020204" pitchFamily="34" charset="0"/>
              </a:rPr>
              <a:t>Recommendations to increase Business &amp; Profit</a:t>
            </a:r>
          </a:p>
        </p:txBody>
      </p:sp>
      <p:grpSp>
        <p:nvGrpSpPr>
          <p:cNvPr id="34" name="Group 9">
            <a:extLst>
              <a:ext uri="{FF2B5EF4-FFF2-40B4-BE49-F238E27FC236}">
                <a16:creationId xmlns:a16="http://schemas.microsoft.com/office/drawing/2014/main" id="{328F90C8-1CD1-4E54-8F00-9F24329EFC34}"/>
              </a:ext>
            </a:extLst>
          </p:cNvPr>
          <p:cNvGrpSpPr/>
          <p:nvPr/>
        </p:nvGrpSpPr>
        <p:grpSpPr>
          <a:xfrm>
            <a:off x="13519200" y="3200442"/>
            <a:ext cx="4096628" cy="6432538"/>
            <a:chOff x="0" y="0"/>
            <a:chExt cx="56068093" cy="123253760"/>
          </a:xfrm>
          <a:solidFill>
            <a:srgbClr val="66FF99"/>
          </a:solidFill>
        </p:grpSpPr>
        <p:sp>
          <p:nvSpPr>
            <p:cNvPr id="35" name="Freeform 10">
              <a:extLst>
                <a:ext uri="{FF2B5EF4-FFF2-40B4-BE49-F238E27FC236}">
                  <a16:creationId xmlns:a16="http://schemas.microsoft.com/office/drawing/2014/main" id="{D3E31C18-59C5-4598-8050-B466A942D579}"/>
                </a:ext>
              </a:extLst>
            </p:cNvPr>
            <p:cNvSpPr/>
            <p:nvPr/>
          </p:nvSpPr>
          <p:spPr>
            <a:xfrm>
              <a:off x="72390" y="72390"/>
              <a:ext cx="55923311" cy="123108978"/>
            </a:xfrm>
            <a:custGeom>
              <a:avLst/>
              <a:gdLst/>
              <a:ahLst/>
              <a:cxnLst/>
              <a:rect l="l" t="t" r="r" b="b"/>
              <a:pathLst>
                <a:path w="55923311" h="123108978">
                  <a:moveTo>
                    <a:pt x="0" y="0"/>
                  </a:moveTo>
                  <a:lnTo>
                    <a:pt x="55923311" y="0"/>
                  </a:lnTo>
                  <a:lnTo>
                    <a:pt x="55923311" y="123108978"/>
                  </a:lnTo>
                  <a:lnTo>
                    <a:pt x="0" y="123108978"/>
                  </a:lnTo>
                  <a:lnTo>
                    <a:pt x="0" y="0"/>
                  </a:lnTo>
                  <a:close/>
                </a:path>
              </a:pathLst>
            </a:custGeom>
            <a:grpFill/>
          </p:spPr>
          <p:txBody>
            <a:bodyPr/>
            <a:lstStyle/>
            <a:p>
              <a:endParaRPr lang="en-IN" dirty="0"/>
            </a:p>
          </p:txBody>
        </p:sp>
        <p:sp>
          <p:nvSpPr>
            <p:cNvPr id="36" name="Freeform 11">
              <a:extLst>
                <a:ext uri="{FF2B5EF4-FFF2-40B4-BE49-F238E27FC236}">
                  <a16:creationId xmlns:a16="http://schemas.microsoft.com/office/drawing/2014/main" id="{690D0E82-2E99-48C3-B22F-0F703862BF68}"/>
                </a:ext>
              </a:extLst>
            </p:cNvPr>
            <p:cNvSpPr/>
            <p:nvPr/>
          </p:nvSpPr>
          <p:spPr>
            <a:xfrm>
              <a:off x="0" y="0"/>
              <a:ext cx="56068094" cy="123253760"/>
            </a:xfrm>
            <a:custGeom>
              <a:avLst/>
              <a:gdLst/>
              <a:ahLst/>
              <a:cxnLst/>
              <a:rect l="l" t="t" r="r" b="b"/>
              <a:pathLst>
                <a:path w="56068094" h="123253760">
                  <a:moveTo>
                    <a:pt x="55923315" y="123108975"/>
                  </a:moveTo>
                  <a:lnTo>
                    <a:pt x="56068094" y="123108975"/>
                  </a:lnTo>
                  <a:lnTo>
                    <a:pt x="56068094" y="123253760"/>
                  </a:lnTo>
                  <a:lnTo>
                    <a:pt x="55923315" y="123253760"/>
                  </a:lnTo>
                  <a:lnTo>
                    <a:pt x="55923315" y="123108975"/>
                  </a:lnTo>
                  <a:close/>
                  <a:moveTo>
                    <a:pt x="0" y="144780"/>
                  </a:moveTo>
                  <a:lnTo>
                    <a:pt x="144780" y="144780"/>
                  </a:lnTo>
                  <a:lnTo>
                    <a:pt x="144780" y="123108975"/>
                  </a:lnTo>
                  <a:lnTo>
                    <a:pt x="0" y="123108975"/>
                  </a:lnTo>
                  <a:lnTo>
                    <a:pt x="0" y="144780"/>
                  </a:lnTo>
                  <a:close/>
                  <a:moveTo>
                    <a:pt x="0" y="123108975"/>
                  </a:moveTo>
                  <a:lnTo>
                    <a:pt x="144780" y="123108975"/>
                  </a:lnTo>
                  <a:lnTo>
                    <a:pt x="144780" y="123253760"/>
                  </a:lnTo>
                  <a:lnTo>
                    <a:pt x="0" y="123253760"/>
                  </a:lnTo>
                  <a:lnTo>
                    <a:pt x="0" y="123108975"/>
                  </a:lnTo>
                  <a:close/>
                  <a:moveTo>
                    <a:pt x="55923315" y="144780"/>
                  </a:moveTo>
                  <a:lnTo>
                    <a:pt x="56068094" y="144780"/>
                  </a:lnTo>
                  <a:lnTo>
                    <a:pt x="56068094" y="123108975"/>
                  </a:lnTo>
                  <a:lnTo>
                    <a:pt x="55923315" y="123108975"/>
                  </a:lnTo>
                  <a:lnTo>
                    <a:pt x="55923315" y="144780"/>
                  </a:lnTo>
                  <a:close/>
                  <a:moveTo>
                    <a:pt x="144780" y="123108975"/>
                  </a:moveTo>
                  <a:lnTo>
                    <a:pt x="55923315" y="123108975"/>
                  </a:lnTo>
                  <a:lnTo>
                    <a:pt x="55923315" y="123253760"/>
                  </a:lnTo>
                  <a:lnTo>
                    <a:pt x="144780" y="123253760"/>
                  </a:lnTo>
                  <a:lnTo>
                    <a:pt x="144780" y="123108975"/>
                  </a:lnTo>
                  <a:close/>
                  <a:moveTo>
                    <a:pt x="55923315" y="0"/>
                  </a:moveTo>
                  <a:lnTo>
                    <a:pt x="56068094" y="0"/>
                  </a:lnTo>
                  <a:lnTo>
                    <a:pt x="56068094" y="144780"/>
                  </a:lnTo>
                  <a:lnTo>
                    <a:pt x="55923315" y="144780"/>
                  </a:lnTo>
                  <a:lnTo>
                    <a:pt x="55923315" y="0"/>
                  </a:lnTo>
                  <a:close/>
                  <a:moveTo>
                    <a:pt x="0" y="0"/>
                  </a:moveTo>
                  <a:lnTo>
                    <a:pt x="144780" y="0"/>
                  </a:lnTo>
                  <a:lnTo>
                    <a:pt x="144780" y="144780"/>
                  </a:lnTo>
                  <a:lnTo>
                    <a:pt x="0" y="144780"/>
                  </a:lnTo>
                  <a:lnTo>
                    <a:pt x="0" y="0"/>
                  </a:lnTo>
                  <a:close/>
                  <a:moveTo>
                    <a:pt x="144780" y="0"/>
                  </a:moveTo>
                  <a:lnTo>
                    <a:pt x="55923315" y="0"/>
                  </a:lnTo>
                  <a:lnTo>
                    <a:pt x="55923315" y="144780"/>
                  </a:lnTo>
                  <a:lnTo>
                    <a:pt x="144780" y="144780"/>
                  </a:lnTo>
                  <a:lnTo>
                    <a:pt x="144780" y="0"/>
                  </a:lnTo>
                  <a:close/>
                </a:path>
              </a:pathLst>
            </a:custGeom>
            <a:grpFill/>
          </p:spPr>
        </p:sp>
      </p:grpSp>
      <p:sp>
        <p:nvSpPr>
          <p:cNvPr id="37" name="TextBox 13">
            <a:extLst>
              <a:ext uri="{FF2B5EF4-FFF2-40B4-BE49-F238E27FC236}">
                <a16:creationId xmlns:a16="http://schemas.microsoft.com/office/drawing/2014/main" id="{A9B7093F-FAD6-41A3-8D0B-7F3FAEE6A12C}"/>
              </a:ext>
            </a:extLst>
          </p:cNvPr>
          <p:cNvSpPr txBox="1"/>
          <p:nvPr/>
        </p:nvSpPr>
        <p:spPr>
          <a:xfrm>
            <a:off x="13891114" y="4578396"/>
            <a:ext cx="3352800" cy="5050806"/>
          </a:xfrm>
          <a:prstGeom prst="rect">
            <a:avLst/>
          </a:prstGeom>
        </p:spPr>
        <p:txBody>
          <a:bodyPr lIns="0" tIns="0" rIns="0" bIns="0" rtlCol="0" anchor="t">
            <a:spAutoFit/>
          </a:bodyPr>
          <a:lstStyle/>
          <a:p>
            <a:pPr algn="ctr">
              <a:lnSpc>
                <a:spcPts val="3600"/>
              </a:lnSpc>
            </a:pPr>
            <a:r>
              <a:rPr lang="en-US" sz="2400" dirty="0" err="1">
                <a:solidFill>
                  <a:srgbClr val="000000"/>
                </a:solidFill>
                <a:latin typeface="DM Sans"/>
                <a:ea typeface="DM Sans"/>
                <a:cs typeface="DM Sans"/>
                <a:sym typeface="DM Sans"/>
                <a:hlinkClick r:id="rId2" tooltip="https://docs.google.com/spreadsheets/d/1DUF2isFWsqVSYhbaACYtbgcLi_YjDqpE3GLQIVgkKQg/edit#gid=69851113"/>
              </a:rPr>
              <a:t>Olist’s</a:t>
            </a:r>
            <a:r>
              <a:rPr lang="en-US" sz="2400" dirty="0">
                <a:solidFill>
                  <a:srgbClr val="000000"/>
                </a:solidFill>
                <a:latin typeface="DM Sans"/>
                <a:ea typeface="DM Sans"/>
                <a:cs typeface="DM Sans"/>
                <a:sym typeface="DM Sans"/>
                <a:hlinkClick r:id="rId2" tooltip="https://docs.google.com/spreadsheets/d/1DUF2isFWsqVSYhbaACYtbgcLi_YjDqpE3GLQIVgkKQg/edit#gid=69851113"/>
              </a:rPr>
              <a:t> growth tanked in 2018 in many segments. Ecommerce company must have growth exponentially to stay in the business and establish the brand. </a:t>
            </a:r>
            <a:r>
              <a:rPr lang="en-US" sz="2400" dirty="0" err="1">
                <a:solidFill>
                  <a:srgbClr val="000000"/>
                </a:solidFill>
                <a:latin typeface="DM Sans"/>
                <a:ea typeface="DM Sans"/>
                <a:cs typeface="DM Sans"/>
                <a:sym typeface="DM Sans"/>
                <a:hlinkClick r:id="rId2" tooltip="https://docs.google.com/spreadsheets/d/1DUF2isFWsqVSYhbaACYtbgcLi_YjDqpE3GLQIVgkKQg/edit#gid=69851113"/>
              </a:rPr>
              <a:t>Olist’s</a:t>
            </a:r>
            <a:r>
              <a:rPr lang="en-US" sz="2400" dirty="0">
                <a:solidFill>
                  <a:srgbClr val="000000"/>
                </a:solidFill>
                <a:latin typeface="DM Sans"/>
                <a:ea typeface="DM Sans"/>
                <a:cs typeface="DM Sans"/>
                <a:sym typeface="DM Sans"/>
                <a:hlinkClick r:id="rId2" tooltip="https://docs.google.com/spreadsheets/d/1DUF2isFWsqVSYhbaACYtbgcLi_YjDqpE3GLQIVgkKQg/edit#gid=69851113"/>
              </a:rPr>
              <a:t> 2018 growth could be an alarming indication of their future</a:t>
            </a:r>
          </a:p>
        </p:txBody>
      </p:sp>
      <p:sp>
        <p:nvSpPr>
          <p:cNvPr id="38" name="AutoShape 14">
            <a:extLst>
              <a:ext uri="{FF2B5EF4-FFF2-40B4-BE49-F238E27FC236}">
                <a16:creationId xmlns:a16="http://schemas.microsoft.com/office/drawing/2014/main" id="{7FA38CC7-ED03-4865-A0C7-FCEF9161899B}"/>
              </a:ext>
            </a:extLst>
          </p:cNvPr>
          <p:cNvSpPr/>
          <p:nvPr/>
        </p:nvSpPr>
        <p:spPr>
          <a:xfrm>
            <a:off x="13519200" y="3200442"/>
            <a:ext cx="4096628" cy="987512"/>
          </a:xfrm>
          <a:prstGeom prst="rect">
            <a:avLst/>
          </a:prstGeom>
          <a:solidFill>
            <a:srgbClr val="000000"/>
          </a:solidFill>
        </p:spPr>
        <p:txBody>
          <a:bodyPr/>
          <a:lstStyle/>
          <a:p>
            <a:pPr algn="ctr"/>
            <a:endParaRPr lang="en-IN" sz="2400" b="1" u="sng" dirty="0">
              <a:solidFill>
                <a:srgbClr val="FFFF00"/>
              </a:solidFill>
            </a:endParaRPr>
          </a:p>
        </p:txBody>
      </p:sp>
      <p:sp>
        <p:nvSpPr>
          <p:cNvPr id="40" name="TextBox 22">
            <a:extLst>
              <a:ext uri="{FF2B5EF4-FFF2-40B4-BE49-F238E27FC236}">
                <a16:creationId xmlns:a16="http://schemas.microsoft.com/office/drawing/2014/main" id="{0AB26BA7-A242-4138-BE35-F84E7D574F9F}"/>
              </a:ext>
            </a:extLst>
          </p:cNvPr>
          <p:cNvSpPr txBox="1"/>
          <p:nvPr/>
        </p:nvSpPr>
        <p:spPr>
          <a:xfrm>
            <a:off x="13891114" y="3448421"/>
            <a:ext cx="3352800" cy="441960"/>
          </a:xfrm>
          <a:prstGeom prst="rect">
            <a:avLst/>
          </a:prstGeom>
        </p:spPr>
        <p:txBody>
          <a:bodyPr lIns="0" tIns="0" rIns="0" bIns="0" rtlCol="0" anchor="t">
            <a:spAutoFit/>
          </a:bodyPr>
          <a:lstStyle/>
          <a:p>
            <a:pPr algn="ctr">
              <a:lnSpc>
                <a:spcPts val="3600"/>
              </a:lnSpc>
            </a:pPr>
            <a:r>
              <a:rPr lang="en-US" sz="2400" b="1" dirty="0">
                <a:solidFill>
                  <a:srgbClr val="FFFF00"/>
                </a:solidFill>
                <a:latin typeface="DM Sans Bold"/>
                <a:ea typeface="DM Sans Bold"/>
                <a:cs typeface="DM Sans Bold"/>
                <a:sym typeface="DM Sans Bold"/>
                <a:hlinkClick r:id="rId2" tooltip="https://docs.google.com/spreadsheets/d/1DUF2isFWsqVSYhbaACYtbgcLi_YjDqpE3GLQIVgkKQg/edit#gid=69851113">
                  <a:extLst>
                    <a:ext uri="{A12FA001-AC4F-418D-AE19-62706E023703}">
                      <ahyp:hlinkClr xmlns:ahyp="http://schemas.microsoft.com/office/drawing/2018/hyperlinkcolor" val="tx"/>
                    </a:ext>
                  </a:extLst>
                </a:hlinkClick>
              </a:rPr>
              <a:t>Threats</a:t>
            </a: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FF8C2F"/>
        </a:solidFill>
        <a:effectLst/>
      </p:bgPr>
    </p:bg>
    <p:spTree>
      <p:nvGrpSpPr>
        <p:cNvPr id="1" name=""/>
        <p:cNvGrpSpPr/>
        <p:nvPr/>
      </p:nvGrpSpPr>
      <p:grpSpPr>
        <a:xfrm>
          <a:off x="0" y="0"/>
          <a:ext cx="0" cy="0"/>
          <a:chOff x="0" y="0"/>
          <a:chExt cx="0" cy="0"/>
        </a:xfrm>
      </p:grpSpPr>
      <p:sp>
        <p:nvSpPr>
          <p:cNvPr id="2" name="TextBox 2"/>
          <p:cNvSpPr txBox="1"/>
          <p:nvPr/>
        </p:nvSpPr>
        <p:spPr>
          <a:xfrm>
            <a:off x="1028700" y="2205128"/>
            <a:ext cx="6929887" cy="1231106"/>
          </a:xfrm>
          <a:prstGeom prst="rect">
            <a:avLst/>
          </a:prstGeom>
        </p:spPr>
        <p:txBody>
          <a:bodyPr lIns="0" tIns="0" rIns="0" bIns="0" rtlCol="0" anchor="t">
            <a:spAutoFit/>
          </a:bodyPr>
          <a:lstStyle/>
          <a:p>
            <a:pPr algn="l">
              <a:lnSpc>
                <a:spcPts val="9600"/>
              </a:lnSpc>
            </a:pPr>
            <a:r>
              <a:rPr lang="en-US" sz="8000" spc="-320" dirty="0">
                <a:solidFill>
                  <a:srgbClr val="000000"/>
                </a:solidFill>
                <a:latin typeface="Russo One"/>
                <a:ea typeface="Russo One"/>
                <a:cs typeface="Russo One"/>
                <a:sym typeface="Russo One"/>
              </a:rPr>
              <a:t>Thank You!</a:t>
            </a:r>
          </a:p>
        </p:txBody>
      </p:sp>
      <p:sp>
        <p:nvSpPr>
          <p:cNvPr id="3" name="TextBox 3"/>
          <p:cNvSpPr txBox="1"/>
          <p:nvPr/>
        </p:nvSpPr>
        <p:spPr>
          <a:xfrm>
            <a:off x="1772476" y="4905688"/>
            <a:ext cx="6190873" cy="1052468"/>
          </a:xfrm>
          <a:prstGeom prst="rect">
            <a:avLst/>
          </a:prstGeom>
        </p:spPr>
        <p:txBody>
          <a:bodyPr lIns="0" tIns="0" rIns="0" bIns="0" rtlCol="0" anchor="t">
            <a:spAutoFit/>
          </a:bodyPr>
          <a:lstStyle/>
          <a:p>
            <a:pPr algn="l">
              <a:lnSpc>
                <a:spcPts val="4200"/>
              </a:lnSpc>
            </a:pPr>
            <a:r>
              <a:rPr lang="en-US" sz="3000" dirty="0">
                <a:solidFill>
                  <a:srgbClr val="000000"/>
                </a:solidFill>
                <a:latin typeface="DM Sans"/>
                <a:ea typeface="DM Sans"/>
                <a:cs typeface="DM Sans"/>
                <a:sym typeface="DM Sans"/>
              </a:rPr>
              <a:t>-From</a:t>
            </a:r>
          </a:p>
          <a:p>
            <a:pPr algn="l">
              <a:lnSpc>
                <a:spcPts val="4200"/>
              </a:lnSpc>
            </a:pPr>
            <a:r>
              <a:rPr lang="en-US" sz="3000" dirty="0">
                <a:solidFill>
                  <a:srgbClr val="000000"/>
                </a:solidFill>
                <a:latin typeface="DM Sans"/>
                <a:ea typeface="DM Sans"/>
                <a:cs typeface="DM Sans"/>
                <a:sym typeface="DM Sans"/>
              </a:rPr>
              <a:t>           Siddhant Ghosh</a:t>
            </a:r>
          </a:p>
        </p:txBody>
      </p:sp>
      <p:grpSp>
        <p:nvGrpSpPr>
          <p:cNvPr id="4" name="Group 4"/>
          <p:cNvGrpSpPr/>
          <p:nvPr/>
        </p:nvGrpSpPr>
        <p:grpSpPr>
          <a:xfrm>
            <a:off x="1019175" y="6874210"/>
            <a:ext cx="6939412" cy="2034692"/>
            <a:chOff x="-12700" y="-76200"/>
            <a:chExt cx="9252550" cy="2712922"/>
          </a:xfrm>
        </p:grpSpPr>
        <p:sp>
          <p:nvSpPr>
            <p:cNvPr id="5" name="TextBox 5"/>
            <p:cNvSpPr txBox="1"/>
            <p:nvPr/>
          </p:nvSpPr>
          <p:spPr>
            <a:xfrm>
              <a:off x="0" y="-76200"/>
              <a:ext cx="9239850" cy="578877"/>
            </a:xfrm>
            <a:prstGeom prst="rect">
              <a:avLst/>
            </a:prstGeom>
          </p:spPr>
          <p:txBody>
            <a:bodyPr lIns="0" tIns="0" rIns="0" bIns="0" rtlCol="0" anchor="t">
              <a:spAutoFit/>
            </a:bodyPr>
            <a:lstStyle/>
            <a:p>
              <a:pPr algn="l">
                <a:lnSpc>
                  <a:spcPts val="3600"/>
                </a:lnSpc>
              </a:pPr>
              <a:endParaRPr lang="en-US" sz="2400" b="1" dirty="0">
                <a:solidFill>
                  <a:srgbClr val="000000"/>
                </a:solidFill>
                <a:latin typeface="DM Sans Bold"/>
                <a:ea typeface="DM Sans Bold"/>
                <a:cs typeface="DM Sans Bold"/>
                <a:sym typeface="DM Sans Bold"/>
                <a:hlinkClick r:id="rId2" tooltip="https://docs.google.com/spreadsheets/d/1DUF2isFWsqVSYhbaACYtbgcLi_YjDqpE3GLQIVgkKQg/edit#gid=69851113"/>
              </a:endParaRPr>
            </a:p>
          </p:txBody>
        </p:sp>
        <p:sp>
          <p:nvSpPr>
            <p:cNvPr id="6" name="TextBox 6"/>
            <p:cNvSpPr txBox="1"/>
            <p:nvPr/>
          </p:nvSpPr>
          <p:spPr>
            <a:xfrm>
              <a:off x="-12700" y="213239"/>
              <a:ext cx="9239850" cy="2423483"/>
            </a:xfrm>
            <a:prstGeom prst="rect">
              <a:avLst/>
            </a:prstGeom>
          </p:spPr>
          <p:txBody>
            <a:bodyPr lIns="0" tIns="0" rIns="0" bIns="0" rtlCol="0" anchor="t">
              <a:spAutoFit/>
            </a:bodyPr>
            <a:lstStyle/>
            <a:p>
              <a:pPr algn="l">
                <a:lnSpc>
                  <a:spcPts val="3600"/>
                </a:lnSpc>
              </a:pPr>
              <a:r>
                <a:rPr lang="en-US" sz="2400" b="0" i="0" u="sng" dirty="0">
                  <a:effectLst/>
                  <a:latin typeface="-apple-system"/>
                </a:rPr>
                <a:t>I’m excited to continue growing and taking on more challenges that blend analytics with business understanding! Feel free to add any suggestions or recommendations.</a:t>
              </a:r>
              <a:endParaRPr lang="en-US" sz="2400" u="sng" dirty="0">
                <a:latin typeface="DM Sans"/>
                <a:ea typeface="DM Sans"/>
                <a:cs typeface="DM Sans"/>
                <a:sym typeface="DM Sans"/>
                <a:hlinkClick r:id="rId2" tooltip="https://docs.google.com/spreadsheets/d/1DUF2isFWsqVSYhbaACYtbgcLi_YjDqpE3GLQIVgkKQg/edit#gid=69851113">
                  <a:extLst>
                    <a:ext uri="{A12FA001-AC4F-418D-AE19-62706E023703}">
                      <ahyp:hlinkClr xmlns:ahyp="http://schemas.microsoft.com/office/drawing/2018/hyperlinkcolor" val="tx"/>
                    </a:ext>
                  </a:extLst>
                </a:hlinkClick>
              </a:endParaRPr>
            </a:p>
          </p:txBody>
        </p:sp>
      </p:grpSp>
      <p:sp>
        <p:nvSpPr>
          <p:cNvPr id="7" name="AutoShape 7"/>
          <p:cNvSpPr/>
          <p:nvPr/>
        </p:nvSpPr>
        <p:spPr>
          <a:xfrm rot="-5400000">
            <a:off x="4015792" y="5138738"/>
            <a:ext cx="10287000" cy="0"/>
          </a:xfrm>
          <a:prstGeom prst="line">
            <a:avLst/>
          </a:prstGeom>
          <a:ln w="9525" cap="rnd">
            <a:solidFill>
              <a:srgbClr val="000000"/>
            </a:solidFill>
            <a:prstDash val="solid"/>
            <a:headEnd type="none" w="sm" len="sm"/>
            <a:tailEnd type="none" w="sm" len="sm"/>
          </a:ln>
        </p:spPr>
      </p:sp>
      <p:sp>
        <p:nvSpPr>
          <p:cNvPr id="8" name="AutoShape 8"/>
          <p:cNvSpPr/>
          <p:nvPr/>
        </p:nvSpPr>
        <p:spPr>
          <a:xfrm>
            <a:off x="0" y="1028700"/>
            <a:ext cx="18837914" cy="0"/>
          </a:xfrm>
          <a:prstGeom prst="line">
            <a:avLst/>
          </a:prstGeom>
          <a:ln w="9525" cap="rnd">
            <a:solidFill>
              <a:srgbClr val="000000"/>
            </a:solidFill>
            <a:prstDash val="solid"/>
            <a:headEnd type="none" w="sm" len="sm"/>
            <a:tailEnd type="none" w="sm" len="sm"/>
          </a:ln>
        </p:spPr>
      </p:sp>
      <p:sp>
        <p:nvSpPr>
          <p:cNvPr id="12" name="AutoShape 12"/>
          <p:cNvSpPr/>
          <p:nvPr/>
        </p:nvSpPr>
        <p:spPr>
          <a:xfrm>
            <a:off x="0" y="4711040"/>
            <a:ext cx="9164055" cy="1"/>
          </a:xfrm>
          <a:prstGeom prst="line">
            <a:avLst/>
          </a:prstGeom>
          <a:ln w="9525" cap="rnd">
            <a:solidFill>
              <a:srgbClr val="000000"/>
            </a:solidFill>
            <a:prstDash val="solid"/>
            <a:headEnd type="none" w="sm" len="sm"/>
            <a:tailEnd type="none" w="sm" len="sm"/>
          </a:ln>
        </p:spPr>
      </p:sp>
      <p:sp>
        <p:nvSpPr>
          <p:cNvPr id="13" name="AutoShape 13"/>
          <p:cNvSpPr/>
          <p:nvPr/>
        </p:nvSpPr>
        <p:spPr>
          <a:xfrm flipV="1">
            <a:off x="0" y="6083963"/>
            <a:ext cx="9154530" cy="10607"/>
          </a:xfrm>
          <a:prstGeom prst="line">
            <a:avLst/>
          </a:prstGeom>
          <a:ln w="9525" cap="rnd">
            <a:solidFill>
              <a:srgbClr val="000000"/>
            </a:solidFill>
            <a:prstDash val="solid"/>
            <a:headEnd type="none" w="sm" len="sm"/>
            <a:tailEnd type="none" w="sm" len="sm"/>
          </a:ln>
        </p:spPr>
      </p:sp>
      <p:sp>
        <p:nvSpPr>
          <p:cNvPr id="14" name="Freeform 14"/>
          <p:cNvSpPr/>
          <p:nvPr/>
        </p:nvSpPr>
        <p:spPr>
          <a:xfrm>
            <a:off x="1028700" y="5082418"/>
            <a:ext cx="464611" cy="591519"/>
          </a:xfrm>
          <a:custGeom>
            <a:avLst/>
            <a:gdLst/>
            <a:ahLst/>
            <a:cxnLst/>
            <a:rect l="l" t="t" r="r" b="b"/>
            <a:pathLst>
              <a:path w="464611" h="591519">
                <a:moveTo>
                  <a:pt x="0" y="0"/>
                </a:moveTo>
                <a:lnTo>
                  <a:pt x="464611" y="0"/>
                </a:lnTo>
                <a:lnTo>
                  <a:pt x="464611" y="591519"/>
                </a:lnTo>
                <a:lnTo>
                  <a:pt x="0" y="59151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pic>
        <p:nvPicPr>
          <p:cNvPr id="8194" name="Picture 2" descr="Olist eCommerce Analysis. Data Analysis and Visualization using… | by Neil  Angelo Martinez | Medium">
            <a:extLst>
              <a:ext uri="{FF2B5EF4-FFF2-40B4-BE49-F238E27FC236}">
                <a16:creationId xmlns:a16="http://schemas.microsoft.com/office/drawing/2014/main" id="{EA7E5DAB-2D52-4A87-85BE-D912D2C406B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433695" y="3455284"/>
            <a:ext cx="8525691" cy="416293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347291"/>
            <a:ext cx="7129449" cy="2462213"/>
          </a:xfrm>
          <a:prstGeom prst="rect">
            <a:avLst/>
          </a:prstGeom>
        </p:spPr>
        <p:txBody>
          <a:bodyPr wrap="square" lIns="0" tIns="0" rIns="0" bIns="0" rtlCol="0" anchor="t">
            <a:spAutoFit/>
          </a:bodyPr>
          <a:lstStyle/>
          <a:p>
            <a:pPr algn="l">
              <a:lnSpc>
                <a:spcPts val="9600"/>
              </a:lnSpc>
            </a:pPr>
            <a:r>
              <a:rPr lang="en-US" sz="8000" spc="-320" dirty="0">
                <a:solidFill>
                  <a:srgbClr val="000000"/>
                </a:solidFill>
                <a:latin typeface="Russo One"/>
                <a:ea typeface="Russo One"/>
                <a:cs typeface="Russo One"/>
                <a:sym typeface="Russo One"/>
              </a:rPr>
              <a:t>Customer Metrics</a:t>
            </a:r>
          </a:p>
        </p:txBody>
      </p:sp>
      <p:grpSp>
        <p:nvGrpSpPr>
          <p:cNvPr id="3" name="Group 3"/>
          <p:cNvGrpSpPr/>
          <p:nvPr/>
        </p:nvGrpSpPr>
        <p:grpSpPr>
          <a:xfrm>
            <a:off x="0" y="3070047"/>
            <a:ext cx="9153525" cy="1230228"/>
            <a:chOff x="0" y="0"/>
            <a:chExt cx="12204700" cy="1496359"/>
          </a:xfrm>
        </p:grpSpPr>
        <p:sp>
          <p:nvSpPr>
            <p:cNvPr id="4" name="AutoShape 4"/>
            <p:cNvSpPr/>
            <p:nvPr/>
          </p:nvSpPr>
          <p:spPr>
            <a:xfrm>
              <a:off x="0" y="0"/>
              <a:ext cx="12204700" cy="1496359"/>
            </a:xfrm>
            <a:prstGeom prst="rect">
              <a:avLst/>
            </a:prstGeom>
            <a:solidFill>
              <a:srgbClr val="000000"/>
            </a:solidFill>
          </p:spPr>
          <p:txBody>
            <a:bodyPr/>
            <a:lstStyle/>
            <a:p>
              <a:r>
                <a:rPr lang="en-US" dirty="0"/>
                <a:t>Customer Lifetime Value (CLV):-- Sum of the total order values per customer (top 5)</a:t>
              </a:r>
              <a:endParaRPr lang="en-IN" dirty="0"/>
            </a:p>
          </p:txBody>
        </p:sp>
        <p:sp>
          <p:nvSpPr>
            <p:cNvPr id="5" name="TextBox 5"/>
            <p:cNvSpPr txBox="1"/>
            <p:nvPr/>
          </p:nvSpPr>
          <p:spPr>
            <a:xfrm>
              <a:off x="2189984" y="376704"/>
              <a:ext cx="8421467" cy="685145"/>
            </a:xfrm>
            <a:prstGeom prst="rect">
              <a:avLst/>
            </a:prstGeom>
          </p:spPr>
          <p:txBody>
            <a:bodyPr lIns="0" tIns="0" rIns="0" bIns="0" rtlCol="0" anchor="t">
              <a:spAutoFit/>
            </a:bodyPr>
            <a:lstStyle/>
            <a:p>
              <a:pPr algn="l">
                <a:lnSpc>
                  <a:spcPts val="4200"/>
                </a:lnSpc>
              </a:pPr>
              <a:endParaRPr lang="en-US" sz="3000" dirty="0">
                <a:solidFill>
                  <a:srgbClr val="FFFFFF"/>
                </a:solidFill>
                <a:latin typeface="DM Sans"/>
                <a:ea typeface="DM Sans"/>
                <a:cs typeface="DM Sans"/>
                <a:sym typeface="DM Sans"/>
              </a:endParaRPr>
            </a:p>
          </p:txBody>
        </p:sp>
        <p:sp>
          <p:nvSpPr>
            <p:cNvPr id="6" name="Freeform 6"/>
            <p:cNvSpPr/>
            <p:nvPr/>
          </p:nvSpPr>
          <p:spPr>
            <a:xfrm>
              <a:off x="1371600" y="375520"/>
              <a:ext cx="585413" cy="745318"/>
            </a:xfrm>
            <a:custGeom>
              <a:avLst/>
              <a:gdLst/>
              <a:ahLst/>
              <a:cxnLst/>
              <a:rect l="l" t="t" r="r" b="b"/>
              <a:pathLst>
                <a:path w="585413" h="745318">
                  <a:moveTo>
                    <a:pt x="0" y="0"/>
                  </a:moveTo>
                  <a:lnTo>
                    <a:pt x="585413" y="0"/>
                  </a:lnTo>
                  <a:lnTo>
                    <a:pt x="585413" y="745318"/>
                  </a:lnTo>
                  <a:lnTo>
                    <a:pt x="0" y="74531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sp>
        <p:nvSpPr>
          <p:cNvPr id="11" name="AutoShape 11"/>
          <p:cNvSpPr/>
          <p:nvPr/>
        </p:nvSpPr>
        <p:spPr>
          <a:xfrm rot="-5400000">
            <a:off x="4005262" y="5138738"/>
            <a:ext cx="10287000" cy="0"/>
          </a:xfrm>
          <a:prstGeom prst="line">
            <a:avLst/>
          </a:prstGeom>
          <a:ln w="9525" cap="rnd">
            <a:solidFill>
              <a:srgbClr val="000000"/>
            </a:solidFill>
            <a:prstDash val="solid"/>
            <a:headEnd type="none" w="sm" len="sm"/>
            <a:tailEnd type="none" w="sm" len="sm"/>
          </a:ln>
        </p:spPr>
      </p:sp>
      <p:sp>
        <p:nvSpPr>
          <p:cNvPr id="12" name="AutoShape 12"/>
          <p:cNvSpPr/>
          <p:nvPr/>
        </p:nvSpPr>
        <p:spPr>
          <a:xfrm>
            <a:off x="9153525" y="1028700"/>
            <a:ext cx="9684388" cy="0"/>
          </a:xfrm>
          <a:prstGeom prst="line">
            <a:avLst/>
          </a:prstGeom>
          <a:ln w="9525" cap="rnd">
            <a:solidFill>
              <a:srgbClr val="000000"/>
            </a:solidFill>
            <a:prstDash val="solid"/>
            <a:headEnd type="none" w="sm" len="sm"/>
            <a:tailEnd type="none" w="sm" len="sm"/>
          </a:ln>
        </p:spPr>
      </p:sp>
      <p:sp>
        <p:nvSpPr>
          <p:cNvPr id="13" name="Freeform 13"/>
          <p:cNvSpPr/>
          <p:nvPr/>
        </p:nvSpPr>
        <p:spPr>
          <a:xfrm rot="-5400000">
            <a:off x="17422835" y="347950"/>
            <a:ext cx="362710" cy="361391"/>
          </a:xfrm>
          <a:custGeom>
            <a:avLst/>
            <a:gdLst/>
            <a:ahLst/>
            <a:cxnLst/>
            <a:rect l="l" t="t" r="r" b="b"/>
            <a:pathLst>
              <a:path w="362710" h="361391">
                <a:moveTo>
                  <a:pt x="0" y="0"/>
                </a:moveTo>
                <a:lnTo>
                  <a:pt x="362709" y="0"/>
                </a:lnTo>
                <a:lnTo>
                  <a:pt x="362709" y="361390"/>
                </a:lnTo>
                <a:lnTo>
                  <a:pt x="0" y="36139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4" name="TextBox 14"/>
          <p:cNvSpPr txBox="1"/>
          <p:nvPr/>
        </p:nvSpPr>
        <p:spPr>
          <a:xfrm>
            <a:off x="9689984" y="356243"/>
            <a:ext cx="3139207" cy="306705"/>
          </a:xfrm>
          <a:prstGeom prst="rect">
            <a:avLst/>
          </a:prstGeom>
        </p:spPr>
        <p:txBody>
          <a:bodyPr lIns="0" tIns="0" rIns="0" bIns="0" rtlCol="0" anchor="t">
            <a:spAutoFit/>
          </a:bodyPr>
          <a:lstStyle/>
          <a:p>
            <a:pPr algn="l">
              <a:lnSpc>
                <a:spcPts val="2520"/>
              </a:lnSpc>
            </a:pPr>
            <a:r>
              <a:rPr lang="en-US" sz="1800" dirty="0">
                <a:solidFill>
                  <a:srgbClr val="000000"/>
                </a:solidFill>
                <a:latin typeface="DM Sans"/>
                <a:ea typeface="DM Sans"/>
                <a:cs typeface="DM Sans"/>
                <a:sym typeface="DM Sans"/>
              </a:rPr>
              <a:t>Result:</a:t>
            </a:r>
          </a:p>
        </p:txBody>
      </p:sp>
      <p:sp>
        <p:nvSpPr>
          <p:cNvPr id="16" name="TextBox 15">
            <a:extLst>
              <a:ext uri="{FF2B5EF4-FFF2-40B4-BE49-F238E27FC236}">
                <a16:creationId xmlns:a16="http://schemas.microsoft.com/office/drawing/2014/main" id="{5F1A5D56-64A8-484E-9090-66FEBFC0B18C}"/>
              </a:ext>
            </a:extLst>
          </p:cNvPr>
          <p:cNvSpPr txBox="1"/>
          <p:nvPr/>
        </p:nvSpPr>
        <p:spPr>
          <a:xfrm>
            <a:off x="1943038" y="3338232"/>
            <a:ext cx="5715000" cy="830997"/>
          </a:xfrm>
          <a:prstGeom prst="rect">
            <a:avLst/>
          </a:prstGeom>
          <a:noFill/>
        </p:spPr>
        <p:txBody>
          <a:bodyPr wrap="square">
            <a:spAutoFit/>
          </a:bodyPr>
          <a:lstStyle/>
          <a:p>
            <a:r>
              <a:rPr lang="en-IN" sz="2400" b="1" dirty="0">
                <a:solidFill>
                  <a:schemeClr val="bg1"/>
                </a:solidFill>
              </a:rPr>
              <a:t>Customer Lifetime Value (CLV):-- Sum of the total order values per customer (top  10)</a:t>
            </a:r>
          </a:p>
        </p:txBody>
      </p:sp>
      <p:sp>
        <p:nvSpPr>
          <p:cNvPr id="17" name="TextBox 16">
            <a:extLst>
              <a:ext uri="{FF2B5EF4-FFF2-40B4-BE49-F238E27FC236}">
                <a16:creationId xmlns:a16="http://schemas.microsoft.com/office/drawing/2014/main" id="{23460EC0-6922-43F7-995D-FFC000FF18F8}"/>
              </a:ext>
            </a:extLst>
          </p:cNvPr>
          <p:cNvSpPr txBox="1"/>
          <p:nvPr/>
        </p:nvSpPr>
        <p:spPr>
          <a:xfrm>
            <a:off x="838200" y="4762500"/>
            <a:ext cx="7595292" cy="461665"/>
          </a:xfrm>
          <a:prstGeom prst="rect">
            <a:avLst/>
          </a:prstGeom>
          <a:noFill/>
        </p:spPr>
        <p:txBody>
          <a:bodyPr wrap="square" rtlCol="0">
            <a:spAutoFit/>
          </a:bodyPr>
          <a:lstStyle/>
          <a:p>
            <a:pPr algn="ctr"/>
            <a:r>
              <a:rPr lang="en-IN" sz="2400" b="1" u="sng" dirty="0"/>
              <a:t>This query identifies top 10 customers of </a:t>
            </a:r>
            <a:r>
              <a:rPr lang="en-IN" sz="2400" b="1" u="sng" dirty="0" err="1"/>
              <a:t>Olist</a:t>
            </a:r>
            <a:endParaRPr lang="en-IN" sz="2400" b="1" u="sng" dirty="0"/>
          </a:p>
        </p:txBody>
      </p:sp>
      <p:sp>
        <p:nvSpPr>
          <p:cNvPr id="19" name="TextBox 18">
            <a:extLst>
              <a:ext uri="{FF2B5EF4-FFF2-40B4-BE49-F238E27FC236}">
                <a16:creationId xmlns:a16="http://schemas.microsoft.com/office/drawing/2014/main" id="{832FC12F-74F1-4E79-B279-4D3E63AC8E99}"/>
              </a:ext>
            </a:extLst>
          </p:cNvPr>
          <p:cNvSpPr txBox="1"/>
          <p:nvPr/>
        </p:nvSpPr>
        <p:spPr>
          <a:xfrm>
            <a:off x="762000" y="5905500"/>
            <a:ext cx="7845541" cy="2246769"/>
          </a:xfrm>
          <a:prstGeom prst="rect">
            <a:avLst/>
          </a:prstGeom>
          <a:noFill/>
          <a:ln>
            <a:solidFill>
              <a:schemeClr val="tx2">
                <a:lumMod val="50000"/>
              </a:schemeClr>
            </a:solidFill>
          </a:ln>
        </p:spPr>
        <p:txBody>
          <a:bodyPr wrap="square" rtlCol="0">
            <a:spAutoFit/>
          </a:bodyPr>
          <a:lstStyle/>
          <a:p>
            <a:r>
              <a:rPr lang="en-US" sz="2000" dirty="0"/>
              <a:t>SELECT </a:t>
            </a:r>
            <a:r>
              <a:rPr lang="en-US" sz="2000" dirty="0" err="1"/>
              <a:t>customer_id</a:t>
            </a:r>
            <a:r>
              <a:rPr lang="en-US" sz="2000" dirty="0"/>
              <a:t>, CONCAT('R$ ', SUM(</a:t>
            </a:r>
            <a:r>
              <a:rPr lang="en-US" sz="2000" dirty="0" err="1"/>
              <a:t>payment_value</a:t>
            </a:r>
            <a:r>
              <a:rPr lang="en-US" sz="2000" dirty="0"/>
              <a:t>)) AS </a:t>
            </a:r>
            <a:r>
              <a:rPr lang="en-US" sz="2000" dirty="0" err="1"/>
              <a:t>total_order_value</a:t>
            </a:r>
            <a:endParaRPr lang="en-US" sz="2000" dirty="0"/>
          </a:p>
          <a:p>
            <a:r>
              <a:rPr lang="en-US" sz="2000" dirty="0"/>
              <a:t> FROM  orders  JOIN  </a:t>
            </a:r>
          </a:p>
          <a:p>
            <a:r>
              <a:rPr lang="en-US" sz="2000" dirty="0" err="1"/>
              <a:t>order_payments</a:t>
            </a:r>
            <a:r>
              <a:rPr lang="en-US" sz="2000" dirty="0"/>
              <a:t> </a:t>
            </a:r>
          </a:p>
          <a:p>
            <a:r>
              <a:rPr lang="en-US" sz="2000" dirty="0"/>
              <a:t>ON </a:t>
            </a:r>
            <a:r>
              <a:rPr lang="en-US" sz="2000" dirty="0" err="1"/>
              <a:t>orders.order_id</a:t>
            </a:r>
            <a:r>
              <a:rPr lang="en-US" sz="2000" dirty="0"/>
              <a:t> = </a:t>
            </a:r>
            <a:r>
              <a:rPr lang="en-US" sz="2000" dirty="0" err="1"/>
              <a:t>order_payments.order_id</a:t>
            </a:r>
            <a:r>
              <a:rPr lang="en-US" sz="2000" dirty="0"/>
              <a:t> </a:t>
            </a:r>
          </a:p>
          <a:p>
            <a:r>
              <a:rPr lang="en-US" sz="2000" dirty="0"/>
              <a:t>GROUP BY </a:t>
            </a:r>
            <a:r>
              <a:rPr lang="en-US" sz="2000" dirty="0" err="1"/>
              <a:t>customer_id</a:t>
            </a:r>
            <a:r>
              <a:rPr lang="en-US" sz="2000" dirty="0"/>
              <a:t> </a:t>
            </a:r>
          </a:p>
          <a:p>
            <a:r>
              <a:rPr lang="en-US" sz="2000" dirty="0"/>
              <a:t>Order By SUM(</a:t>
            </a:r>
            <a:r>
              <a:rPr lang="en-US" sz="2000" dirty="0" err="1"/>
              <a:t>payment_value</a:t>
            </a:r>
            <a:r>
              <a:rPr lang="en-US" sz="2000" dirty="0"/>
              <a:t>) desc LIMIT 10;</a:t>
            </a:r>
            <a:endParaRPr lang="en-IN" sz="2000" dirty="0"/>
          </a:p>
        </p:txBody>
      </p:sp>
      <p:pic>
        <p:nvPicPr>
          <p:cNvPr id="21" name="Picture 20">
            <a:extLst>
              <a:ext uri="{FF2B5EF4-FFF2-40B4-BE49-F238E27FC236}">
                <a16:creationId xmlns:a16="http://schemas.microsoft.com/office/drawing/2014/main" id="{E06E2E96-6FC4-4844-9B6B-8A5F70B53371}"/>
              </a:ext>
            </a:extLst>
          </p:cNvPr>
          <p:cNvPicPr>
            <a:picLocks noChangeAspect="1"/>
          </p:cNvPicPr>
          <p:nvPr/>
        </p:nvPicPr>
        <p:blipFill rotWithShape="1">
          <a:blip r:embed="rId6"/>
          <a:srcRect l="22201" t="49883" r="53420" b="15928"/>
          <a:stretch/>
        </p:blipFill>
        <p:spPr>
          <a:xfrm>
            <a:off x="9612441" y="2705100"/>
            <a:ext cx="7830472" cy="6176961"/>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347291"/>
            <a:ext cx="7129449" cy="2462213"/>
          </a:xfrm>
          <a:prstGeom prst="rect">
            <a:avLst/>
          </a:prstGeom>
        </p:spPr>
        <p:txBody>
          <a:bodyPr wrap="square" lIns="0" tIns="0" rIns="0" bIns="0" rtlCol="0" anchor="t">
            <a:spAutoFit/>
          </a:bodyPr>
          <a:lstStyle/>
          <a:p>
            <a:pPr algn="l">
              <a:lnSpc>
                <a:spcPts val="9600"/>
              </a:lnSpc>
            </a:pPr>
            <a:r>
              <a:rPr lang="en-US" sz="8000" spc="-320" dirty="0">
                <a:solidFill>
                  <a:srgbClr val="000000"/>
                </a:solidFill>
                <a:latin typeface="Russo One"/>
                <a:ea typeface="Russo One"/>
                <a:cs typeface="Russo One"/>
                <a:sym typeface="Russo One"/>
              </a:rPr>
              <a:t>Customer Metrics</a:t>
            </a:r>
          </a:p>
        </p:txBody>
      </p:sp>
      <p:grpSp>
        <p:nvGrpSpPr>
          <p:cNvPr id="3" name="Group 3"/>
          <p:cNvGrpSpPr/>
          <p:nvPr/>
        </p:nvGrpSpPr>
        <p:grpSpPr>
          <a:xfrm>
            <a:off x="0" y="3070047"/>
            <a:ext cx="9153525" cy="1230228"/>
            <a:chOff x="0" y="0"/>
            <a:chExt cx="12204700" cy="1496359"/>
          </a:xfrm>
        </p:grpSpPr>
        <p:sp>
          <p:nvSpPr>
            <p:cNvPr id="4" name="AutoShape 4"/>
            <p:cNvSpPr/>
            <p:nvPr/>
          </p:nvSpPr>
          <p:spPr>
            <a:xfrm>
              <a:off x="0" y="0"/>
              <a:ext cx="12204700" cy="1496359"/>
            </a:xfrm>
            <a:prstGeom prst="rect">
              <a:avLst/>
            </a:prstGeom>
            <a:solidFill>
              <a:srgbClr val="000000"/>
            </a:solidFill>
          </p:spPr>
          <p:txBody>
            <a:bodyPr/>
            <a:lstStyle/>
            <a:p>
              <a:r>
                <a:rPr lang="en-US" dirty="0"/>
                <a:t>Customer Lifetime Value (CLV):-- Sum of the total order values per customer (top 5)</a:t>
              </a:r>
              <a:endParaRPr lang="en-IN" dirty="0"/>
            </a:p>
          </p:txBody>
        </p:sp>
        <p:sp>
          <p:nvSpPr>
            <p:cNvPr id="5" name="TextBox 5"/>
            <p:cNvSpPr txBox="1"/>
            <p:nvPr/>
          </p:nvSpPr>
          <p:spPr>
            <a:xfrm>
              <a:off x="2189984" y="376704"/>
              <a:ext cx="8421467" cy="685145"/>
            </a:xfrm>
            <a:prstGeom prst="rect">
              <a:avLst/>
            </a:prstGeom>
          </p:spPr>
          <p:txBody>
            <a:bodyPr lIns="0" tIns="0" rIns="0" bIns="0" rtlCol="0" anchor="t">
              <a:spAutoFit/>
            </a:bodyPr>
            <a:lstStyle/>
            <a:p>
              <a:pPr algn="l">
                <a:lnSpc>
                  <a:spcPts val="4200"/>
                </a:lnSpc>
              </a:pPr>
              <a:endParaRPr lang="en-US" sz="3000" dirty="0">
                <a:solidFill>
                  <a:srgbClr val="FFFFFF"/>
                </a:solidFill>
                <a:latin typeface="DM Sans"/>
                <a:ea typeface="DM Sans"/>
                <a:cs typeface="DM Sans"/>
                <a:sym typeface="DM Sans"/>
              </a:endParaRPr>
            </a:p>
          </p:txBody>
        </p:sp>
        <p:sp>
          <p:nvSpPr>
            <p:cNvPr id="6" name="Freeform 6"/>
            <p:cNvSpPr/>
            <p:nvPr/>
          </p:nvSpPr>
          <p:spPr>
            <a:xfrm>
              <a:off x="1371600" y="375520"/>
              <a:ext cx="585413" cy="745318"/>
            </a:xfrm>
            <a:custGeom>
              <a:avLst/>
              <a:gdLst/>
              <a:ahLst/>
              <a:cxnLst/>
              <a:rect l="l" t="t" r="r" b="b"/>
              <a:pathLst>
                <a:path w="585413" h="745318">
                  <a:moveTo>
                    <a:pt x="0" y="0"/>
                  </a:moveTo>
                  <a:lnTo>
                    <a:pt x="585413" y="0"/>
                  </a:lnTo>
                  <a:lnTo>
                    <a:pt x="585413" y="745318"/>
                  </a:lnTo>
                  <a:lnTo>
                    <a:pt x="0" y="74531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sp>
        <p:nvSpPr>
          <p:cNvPr id="11" name="AutoShape 11"/>
          <p:cNvSpPr/>
          <p:nvPr/>
        </p:nvSpPr>
        <p:spPr>
          <a:xfrm rot="-5400000">
            <a:off x="4005262" y="5138738"/>
            <a:ext cx="10287000" cy="0"/>
          </a:xfrm>
          <a:prstGeom prst="line">
            <a:avLst/>
          </a:prstGeom>
          <a:ln w="9525" cap="rnd">
            <a:solidFill>
              <a:srgbClr val="000000"/>
            </a:solidFill>
            <a:prstDash val="solid"/>
            <a:headEnd type="none" w="sm" len="sm"/>
            <a:tailEnd type="none" w="sm" len="sm"/>
          </a:ln>
        </p:spPr>
      </p:sp>
      <p:sp>
        <p:nvSpPr>
          <p:cNvPr id="12" name="AutoShape 12"/>
          <p:cNvSpPr/>
          <p:nvPr/>
        </p:nvSpPr>
        <p:spPr>
          <a:xfrm>
            <a:off x="9153525" y="1028700"/>
            <a:ext cx="9684388" cy="0"/>
          </a:xfrm>
          <a:prstGeom prst="line">
            <a:avLst/>
          </a:prstGeom>
          <a:ln w="9525" cap="rnd">
            <a:solidFill>
              <a:srgbClr val="000000"/>
            </a:solidFill>
            <a:prstDash val="solid"/>
            <a:headEnd type="none" w="sm" len="sm"/>
            <a:tailEnd type="none" w="sm" len="sm"/>
          </a:ln>
        </p:spPr>
      </p:sp>
      <p:sp>
        <p:nvSpPr>
          <p:cNvPr id="13" name="Freeform 13"/>
          <p:cNvSpPr/>
          <p:nvPr/>
        </p:nvSpPr>
        <p:spPr>
          <a:xfrm rot="-5400000">
            <a:off x="17422835" y="347950"/>
            <a:ext cx="362710" cy="361391"/>
          </a:xfrm>
          <a:custGeom>
            <a:avLst/>
            <a:gdLst/>
            <a:ahLst/>
            <a:cxnLst/>
            <a:rect l="l" t="t" r="r" b="b"/>
            <a:pathLst>
              <a:path w="362710" h="361391">
                <a:moveTo>
                  <a:pt x="0" y="0"/>
                </a:moveTo>
                <a:lnTo>
                  <a:pt x="362709" y="0"/>
                </a:lnTo>
                <a:lnTo>
                  <a:pt x="362709" y="361390"/>
                </a:lnTo>
                <a:lnTo>
                  <a:pt x="0" y="36139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4" name="TextBox 14"/>
          <p:cNvSpPr txBox="1"/>
          <p:nvPr/>
        </p:nvSpPr>
        <p:spPr>
          <a:xfrm>
            <a:off x="9689984" y="356243"/>
            <a:ext cx="3139207" cy="306705"/>
          </a:xfrm>
          <a:prstGeom prst="rect">
            <a:avLst/>
          </a:prstGeom>
        </p:spPr>
        <p:txBody>
          <a:bodyPr lIns="0" tIns="0" rIns="0" bIns="0" rtlCol="0" anchor="t">
            <a:spAutoFit/>
          </a:bodyPr>
          <a:lstStyle/>
          <a:p>
            <a:pPr algn="l">
              <a:lnSpc>
                <a:spcPts val="2520"/>
              </a:lnSpc>
            </a:pPr>
            <a:r>
              <a:rPr lang="en-US" sz="1800" dirty="0">
                <a:solidFill>
                  <a:srgbClr val="000000"/>
                </a:solidFill>
                <a:latin typeface="DM Sans"/>
                <a:ea typeface="DM Sans"/>
                <a:cs typeface="DM Sans"/>
                <a:sym typeface="DM Sans"/>
              </a:rPr>
              <a:t>Result:</a:t>
            </a:r>
          </a:p>
        </p:txBody>
      </p:sp>
      <p:sp>
        <p:nvSpPr>
          <p:cNvPr id="16" name="TextBox 15">
            <a:extLst>
              <a:ext uri="{FF2B5EF4-FFF2-40B4-BE49-F238E27FC236}">
                <a16:creationId xmlns:a16="http://schemas.microsoft.com/office/drawing/2014/main" id="{5F1A5D56-64A8-484E-9090-66FEBFC0B18C}"/>
              </a:ext>
            </a:extLst>
          </p:cNvPr>
          <p:cNvSpPr txBox="1"/>
          <p:nvPr/>
        </p:nvSpPr>
        <p:spPr>
          <a:xfrm>
            <a:off x="1943038" y="3338232"/>
            <a:ext cx="5715000" cy="461665"/>
          </a:xfrm>
          <a:prstGeom prst="rect">
            <a:avLst/>
          </a:prstGeom>
          <a:noFill/>
        </p:spPr>
        <p:txBody>
          <a:bodyPr wrap="square">
            <a:spAutoFit/>
          </a:bodyPr>
          <a:lstStyle/>
          <a:p>
            <a:r>
              <a:rPr lang="en-US" sz="2400" b="1" dirty="0">
                <a:solidFill>
                  <a:schemeClr val="bg1"/>
                </a:solidFill>
              </a:rPr>
              <a:t>Average Order Value (AOV)</a:t>
            </a:r>
            <a:endParaRPr lang="en-IN" sz="2400" b="1" dirty="0">
              <a:solidFill>
                <a:schemeClr val="bg1"/>
              </a:solidFill>
            </a:endParaRPr>
          </a:p>
        </p:txBody>
      </p:sp>
      <p:sp>
        <p:nvSpPr>
          <p:cNvPr id="17" name="TextBox 16">
            <a:extLst>
              <a:ext uri="{FF2B5EF4-FFF2-40B4-BE49-F238E27FC236}">
                <a16:creationId xmlns:a16="http://schemas.microsoft.com/office/drawing/2014/main" id="{23460EC0-6922-43F7-995D-FFC000FF18F8}"/>
              </a:ext>
            </a:extLst>
          </p:cNvPr>
          <p:cNvSpPr txBox="1"/>
          <p:nvPr/>
        </p:nvSpPr>
        <p:spPr>
          <a:xfrm>
            <a:off x="838200" y="4762500"/>
            <a:ext cx="7595292" cy="461665"/>
          </a:xfrm>
          <a:prstGeom prst="rect">
            <a:avLst/>
          </a:prstGeom>
          <a:noFill/>
        </p:spPr>
        <p:txBody>
          <a:bodyPr wrap="square" rtlCol="0">
            <a:spAutoFit/>
          </a:bodyPr>
          <a:lstStyle/>
          <a:p>
            <a:pPr algn="ctr"/>
            <a:r>
              <a:rPr lang="en-US" sz="2400" b="1" dirty="0"/>
              <a:t>This query calculates the average value of an order</a:t>
            </a:r>
            <a:endParaRPr lang="en-IN" sz="2400" b="1" u="sng" dirty="0"/>
          </a:p>
        </p:txBody>
      </p:sp>
      <p:sp>
        <p:nvSpPr>
          <p:cNvPr id="19" name="TextBox 18">
            <a:extLst>
              <a:ext uri="{FF2B5EF4-FFF2-40B4-BE49-F238E27FC236}">
                <a16:creationId xmlns:a16="http://schemas.microsoft.com/office/drawing/2014/main" id="{832FC12F-74F1-4E79-B279-4D3E63AC8E99}"/>
              </a:ext>
            </a:extLst>
          </p:cNvPr>
          <p:cNvSpPr txBox="1"/>
          <p:nvPr/>
        </p:nvSpPr>
        <p:spPr>
          <a:xfrm>
            <a:off x="762000" y="5905500"/>
            <a:ext cx="7845541" cy="1938992"/>
          </a:xfrm>
          <a:prstGeom prst="rect">
            <a:avLst/>
          </a:prstGeom>
          <a:noFill/>
          <a:ln>
            <a:solidFill>
              <a:schemeClr val="tx2">
                <a:lumMod val="50000"/>
              </a:schemeClr>
            </a:solidFill>
          </a:ln>
        </p:spPr>
        <p:txBody>
          <a:bodyPr wrap="square" rtlCol="0">
            <a:spAutoFit/>
          </a:bodyPr>
          <a:lstStyle/>
          <a:p>
            <a:r>
              <a:rPr lang="en-US" sz="2000" dirty="0"/>
              <a:t>SELECT </a:t>
            </a:r>
          </a:p>
          <a:p>
            <a:r>
              <a:rPr lang="en-US" sz="2000" dirty="0"/>
              <a:t>        CONCAT('R$ ', ROUND(SUM(</a:t>
            </a:r>
            <a:r>
              <a:rPr lang="en-US" sz="2000" dirty="0" err="1"/>
              <a:t>payment_value</a:t>
            </a:r>
            <a:r>
              <a:rPr lang="en-US" sz="2000" dirty="0"/>
              <a:t>) / COUNT(DISTINCT                </a:t>
            </a:r>
            <a:r>
              <a:rPr lang="en-US" sz="2000" dirty="0" err="1"/>
              <a:t>orders.order_id</a:t>
            </a:r>
            <a:r>
              <a:rPr lang="en-US" sz="2000" dirty="0"/>
              <a:t>), 2)) AS </a:t>
            </a:r>
            <a:r>
              <a:rPr lang="en-US" sz="2000" dirty="0" err="1"/>
              <a:t>average_order_value</a:t>
            </a:r>
            <a:r>
              <a:rPr lang="en-US" sz="2000" dirty="0"/>
              <a:t> </a:t>
            </a:r>
          </a:p>
          <a:p>
            <a:r>
              <a:rPr lang="en-US" sz="2000" dirty="0"/>
              <a:t>FROM  orders </a:t>
            </a:r>
          </a:p>
          <a:p>
            <a:r>
              <a:rPr lang="en-US" sz="2000" dirty="0"/>
              <a:t>JOIN </a:t>
            </a:r>
            <a:r>
              <a:rPr lang="en-US" sz="2000" dirty="0" err="1"/>
              <a:t>order_payments</a:t>
            </a:r>
            <a:endParaRPr lang="en-US" sz="2000" dirty="0"/>
          </a:p>
          <a:p>
            <a:r>
              <a:rPr lang="en-US" sz="2000" dirty="0"/>
              <a:t> ON  </a:t>
            </a:r>
            <a:r>
              <a:rPr lang="en-US" sz="2000" dirty="0" err="1"/>
              <a:t>orders.order_id</a:t>
            </a:r>
            <a:r>
              <a:rPr lang="en-US" sz="2000" dirty="0"/>
              <a:t> = </a:t>
            </a:r>
            <a:r>
              <a:rPr lang="en-US" sz="2000" dirty="0" err="1"/>
              <a:t>order_payments.order_id</a:t>
            </a:r>
            <a:r>
              <a:rPr lang="en-US" sz="2000" dirty="0"/>
              <a:t>;</a:t>
            </a:r>
            <a:endParaRPr lang="en-IN" sz="2000" dirty="0"/>
          </a:p>
        </p:txBody>
      </p:sp>
      <p:pic>
        <p:nvPicPr>
          <p:cNvPr id="8" name="Picture 7">
            <a:extLst>
              <a:ext uri="{FF2B5EF4-FFF2-40B4-BE49-F238E27FC236}">
                <a16:creationId xmlns:a16="http://schemas.microsoft.com/office/drawing/2014/main" id="{A4F645B0-DEF7-433F-B1BC-EB5AF9AF2091}"/>
              </a:ext>
            </a:extLst>
          </p:cNvPr>
          <p:cNvPicPr>
            <a:picLocks noChangeAspect="1"/>
          </p:cNvPicPr>
          <p:nvPr/>
        </p:nvPicPr>
        <p:blipFill rotWithShape="1">
          <a:blip r:embed="rId6"/>
          <a:srcRect l="21667" t="66389" r="67083" b="25555"/>
          <a:stretch/>
        </p:blipFill>
        <p:spPr>
          <a:xfrm>
            <a:off x="9769933" y="4233600"/>
            <a:ext cx="8107139" cy="3265515"/>
          </a:xfrm>
          <a:prstGeom prst="rect">
            <a:avLst/>
          </a:prstGeom>
        </p:spPr>
      </p:pic>
    </p:spTree>
    <p:extLst>
      <p:ext uri="{BB962C8B-B14F-4D97-AF65-F5344CB8AC3E}">
        <p14:creationId xmlns:p14="http://schemas.microsoft.com/office/powerpoint/2010/main" val="5758019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347291"/>
            <a:ext cx="7129449" cy="2462213"/>
          </a:xfrm>
          <a:prstGeom prst="rect">
            <a:avLst/>
          </a:prstGeom>
        </p:spPr>
        <p:txBody>
          <a:bodyPr wrap="square" lIns="0" tIns="0" rIns="0" bIns="0" rtlCol="0" anchor="t">
            <a:spAutoFit/>
          </a:bodyPr>
          <a:lstStyle/>
          <a:p>
            <a:pPr algn="l">
              <a:lnSpc>
                <a:spcPts val="9600"/>
              </a:lnSpc>
            </a:pPr>
            <a:r>
              <a:rPr lang="en-US" sz="8000" spc="-320" dirty="0">
                <a:solidFill>
                  <a:srgbClr val="000000"/>
                </a:solidFill>
                <a:latin typeface="Russo One"/>
                <a:ea typeface="Russo One"/>
                <a:cs typeface="Russo One"/>
                <a:sym typeface="Russo One"/>
              </a:rPr>
              <a:t>Customer Metrics</a:t>
            </a:r>
          </a:p>
        </p:txBody>
      </p:sp>
      <p:grpSp>
        <p:nvGrpSpPr>
          <p:cNvPr id="3" name="Group 3"/>
          <p:cNvGrpSpPr/>
          <p:nvPr/>
        </p:nvGrpSpPr>
        <p:grpSpPr>
          <a:xfrm>
            <a:off x="0" y="3070047"/>
            <a:ext cx="9153525" cy="1230228"/>
            <a:chOff x="0" y="0"/>
            <a:chExt cx="12204700" cy="1496359"/>
          </a:xfrm>
        </p:grpSpPr>
        <p:sp>
          <p:nvSpPr>
            <p:cNvPr id="4" name="AutoShape 4"/>
            <p:cNvSpPr/>
            <p:nvPr/>
          </p:nvSpPr>
          <p:spPr>
            <a:xfrm>
              <a:off x="0" y="0"/>
              <a:ext cx="12204700" cy="1496359"/>
            </a:xfrm>
            <a:prstGeom prst="rect">
              <a:avLst/>
            </a:prstGeom>
            <a:solidFill>
              <a:srgbClr val="000000"/>
            </a:solidFill>
          </p:spPr>
          <p:txBody>
            <a:bodyPr/>
            <a:lstStyle/>
            <a:p>
              <a:r>
                <a:rPr lang="en-US" dirty="0"/>
                <a:t>Customer Lifetime Value (CLV):-- Sum of the total order values per customer (top 5)</a:t>
              </a:r>
              <a:endParaRPr lang="en-IN" dirty="0"/>
            </a:p>
          </p:txBody>
        </p:sp>
        <p:sp>
          <p:nvSpPr>
            <p:cNvPr id="5" name="TextBox 5"/>
            <p:cNvSpPr txBox="1"/>
            <p:nvPr/>
          </p:nvSpPr>
          <p:spPr>
            <a:xfrm>
              <a:off x="2189984" y="376704"/>
              <a:ext cx="8421467" cy="685145"/>
            </a:xfrm>
            <a:prstGeom prst="rect">
              <a:avLst/>
            </a:prstGeom>
          </p:spPr>
          <p:txBody>
            <a:bodyPr lIns="0" tIns="0" rIns="0" bIns="0" rtlCol="0" anchor="t">
              <a:spAutoFit/>
            </a:bodyPr>
            <a:lstStyle/>
            <a:p>
              <a:pPr algn="l">
                <a:lnSpc>
                  <a:spcPts val="4200"/>
                </a:lnSpc>
              </a:pPr>
              <a:endParaRPr lang="en-US" sz="3000" dirty="0">
                <a:solidFill>
                  <a:srgbClr val="FFFFFF"/>
                </a:solidFill>
                <a:latin typeface="DM Sans"/>
                <a:ea typeface="DM Sans"/>
                <a:cs typeface="DM Sans"/>
                <a:sym typeface="DM Sans"/>
              </a:endParaRPr>
            </a:p>
          </p:txBody>
        </p:sp>
        <p:sp>
          <p:nvSpPr>
            <p:cNvPr id="6" name="Freeform 6"/>
            <p:cNvSpPr/>
            <p:nvPr/>
          </p:nvSpPr>
          <p:spPr>
            <a:xfrm>
              <a:off x="1371600" y="375520"/>
              <a:ext cx="585413" cy="745318"/>
            </a:xfrm>
            <a:custGeom>
              <a:avLst/>
              <a:gdLst/>
              <a:ahLst/>
              <a:cxnLst/>
              <a:rect l="l" t="t" r="r" b="b"/>
              <a:pathLst>
                <a:path w="585413" h="745318">
                  <a:moveTo>
                    <a:pt x="0" y="0"/>
                  </a:moveTo>
                  <a:lnTo>
                    <a:pt x="585413" y="0"/>
                  </a:lnTo>
                  <a:lnTo>
                    <a:pt x="585413" y="745318"/>
                  </a:lnTo>
                  <a:lnTo>
                    <a:pt x="0" y="74531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sp>
        <p:nvSpPr>
          <p:cNvPr id="11" name="AutoShape 11"/>
          <p:cNvSpPr/>
          <p:nvPr/>
        </p:nvSpPr>
        <p:spPr>
          <a:xfrm rot="-5400000">
            <a:off x="4005262" y="5138738"/>
            <a:ext cx="10287000" cy="0"/>
          </a:xfrm>
          <a:prstGeom prst="line">
            <a:avLst/>
          </a:prstGeom>
          <a:ln w="9525" cap="rnd">
            <a:solidFill>
              <a:srgbClr val="000000"/>
            </a:solidFill>
            <a:prstDash val="solid"/>
            <a:headEnd type="none" w="sm" len="sm"/>
            <a:tailEnd type="none" w="sm" len="sm"/>
          </a:ln>
        </p:spPr>
      </p:sp>
      <p:sp>
        <p:nvSpPr>
          <p:cNvPr id="12" name="AutoShape 12"/>
          <p:cNvSpPr/>
          <p:nvPr/>
        </p:nvSpPr>
        <p:spPr>
          <a:xfrm>
            <a:off x="9153525" y="1028700"/>
            <a:ext cx="9684388" cy="0"/>
          </a:xfrm>
          <a:prstGeom prst="line">
            <a:avLst/>
          </a:prstGeom>
          <a:ln w="9525" cap="rnd">
            <a:solidFill>
              <a:srgbClr val="000000"/>
            </a:solidFill>
            <a:prstDash val="solid"/>
            <a:headEnd type="none" w="sm" len="sm"/>
            <a:tailEnd type="none" w="sm" len="sm"/>
          </a:ln>
        </p:spPr>
      </p:sp>
      <p:sp>
        <p:nvSpPr>
          <p:cNvPr id="13" name="Freeform 13"/>
          <p:cNvSpPr/>
          <p:nvPr/>
        </p:nvSpPr>
        <p:spPr>
          <a:xfrm rot="-5400000">
            <a:off x="17422835" y="347950"/>
            <a:ext cx="362710" cy="361391"/>
          </a:xfrm>
          <a:custGeom>
            <a:avLst/>
            <a:gdLst/>
            <a:ahLst/>
            <a:cxnLst/>
            <a:rect l="l" t="t" r="r" b="b"/>
            <a:pathLst>
              <a:path w="362710" h="361391">
                <a:moveTo>
                  <a:pt x="0" y="0"/>
                </a:moveTo>
                <a:lnTo>
                  <a:pt x="362709" y="0"/>
                </a:lnTo>
                <a:lnTo>
                  <a:pt x="362709" y="361390"/>
                </a:lnTo>
                <a:lnTo>
                  <a:pt x="0" y="36139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4" name="TextBox 14"/>
          <p:cNvSpPr txBox="1"/>
          <p:nvPr/>
        </p:nvSpPr>
        <p:spPr>
          <a:xfrm>
            <a:off x="9689984" y="356243"/>
            <a:ext cx="3139207" cy="306705"/>
          </a:xfrm>
          <a:prstGeom prst="rect">
            <a:avLst/>
          </a:prstGeom>
        </p:spPr>
        <p:txBody>
          <a:bodyPr lIns="0" tIns="0" rIns="0" bIns="0" rtlCol="0" anchor="t">
            <a:spAutoFit/>
          </a:bodyPr>
          <a:lstStyle/>
          <a:p>
            <a:pPr algn="l">
              <a:lnSpc>
                <a:spcPts val="2520"/>
              </a:lnSpc>
            </a:pPr>
            <a:r>
              <a:rPr lang="en-US" sz="1800" dirty="0">
                <a:solidFill>
                  <a:srgbClr val="000000"/>
                </a:solidFill>
                <a:latin typeface="DM Sans"/>
                <a:ea typeface="DM Sans"/>
                <a:cs typeface="DM Sans"/>
                <a:sym typeface="DM Sans"/>
              </a:rPr>
              <a:t>Result:</a:t>
            </a:r>
          </a:p>
        </p:txBody>
      </p:sp>
      <p:sp>
        <p:nvSpPr>
          <p:cNvPr id="16" name="TextBox 15">
            <a:extLst>
              <a:ext uri="{FF2B5EF4-FFF2-40B4-BE49-F238E27FC236}">
                <a16:creationId xmlns:a16="http://schemas.microsoft.com/office/drawing/2014/main" id="{5F1A5D56-64A8-484E-9090-66FEBFC0B18C}"/>
              </a:ext>
            </a:extLst>
          </p:cNvPr>
          <p:cNvSpPr txBox="1"/>
          <p:nvPr/>
        </p:nvSpPr>
        <p:spPr>
          <a:xfrm>
            <a:off x="1943038" y="3338232"/>
            <a:ext cx="5715000" cy="461665"/>
          </a:xfrm>
          <a:prstGeom prst="rect">
            <a:avLst/>
          </a:prstGeom>
          <a:noFill/>
        </p:spPr>
        <p:txBody>
          <a:bodyPr wrap="square">
            <a:spAutoFit/>
          </a:bodyPr>
          <a:lstStyle/>
          <a:p>
            <a:r>
              <a:rPr lang="en-US" sz="2400" b="1" dirty="0">
                <a:solidFill>
                  <a:schemeClr val="bg1"/>
                </a:solidFill>
              </a:rPr>
              <a:t>Customer Segmentation by Location</a:t>
            </a:r>
            <a:endParaRPr lang="en-IN" sz="2400" b="1" dirty="0">
              <a:solidFill>
                <a:schemeClr val="bg1"/>
              </a:solidFill>
            </a:endParaRPr>
          </a:p>
        </p:txBody>
      </p:sp>
      <p:sp>
        <p:nvSpPr>
          <p:cNvPr id="17" name="TextBox 16">
            <a:extLst>
              <a:ext uri="{FF2B5EF4-FFF2-40B4-BE49-F238E27FC236}">
                <a16:creationId xmlns:a16="http://schemas.microsoft.com/office/drawing/2014/main" id="{23460EC0-6922-43F7-995D-FFC000FF18F8}"/>
              </a:ext>
            </a:extLst>
          </p:cNvPr>
          <p:cNvSpPr txBox="1"/>
          <p:nvPr/>
        </p:nvSpPr>
        <p:spPr>
          <a:xfrm>
            <a:off x="838200" y="4762500"/>
            <a:ext cx="7595292" cy="1569660"/>
          </a:xfrm>
          <a:prstGeom prst="rect">
            <a:avLst/>
          </a:prstGeom>
          <a:noFill/>
        </p:spPr>
        <p:txBody>
          <a:bodyPr wrap="square" rtlCol="0">
            <a:spAutoFit/>
          </a:bodyPr>
          <a:lstStyle/>
          <a:p>
            <a:pPr algn="ctr"/>
            <a:r>
              <a:rPr lang="en-US" sz="2400" b="1" dirty="0"/>
              <a:t>This query groups customers based on their location (</a:t>
            </a:r>
            <a:r>
              <a:rPr lang="en-US" sz="2400" b="1" dirty="0" err="1"/>
              <a:t>customer_city</a:t>
            </a:r>
            <a:r>
              <a:rPr lang="en-US" sz="2400" b="1" dirty="0"/>
              <a:t>), and shows the total order count per location.</a:t>
            </a:r>
          </a:p>
          <a:p>
            <a:pPr algn="ctr"/>
            <a:r>
              <a:rPr lang="en-US" sz="2400" b="1" u="sng" dirty="0"/>
              <a:t>top 10 cities by number of orders-</a:t>
            </a:r>
            <a:endParaRPr lang="en-IN" sz="2400" b="1" u="sng" dirty="0"/>
          </a:p>
        </p:txBody>
      </p:sp>
      <p:sp>
        <p:nvSpPr>
          <p:cNvPr id="19" name="TextBox 18">
            <a:extLst>
              <a:ext uri="{FF2B5EF4-FFF2-40B4-BE49-F238E27FC236}">
                <a16:creationId xmlns:a16="http://schemas.microsoft.com/office/drawing/2014/main" id="{832FC12F-74F1-4E79-B279-4D3E63AC8E99}"/>
              </a:ext>
            </a:extLst>
          </p:cNvPr>
          <p:cNvSpPr txBox="1"/>
          <p:nvPr/>
        </p:nvSpPr>
        <p:spPr>
          <a:xfrm>
            <a:off x="762000" y="6667500"/>
            <a:ext cx="7845541" cy="2554545"/>
          </a:xfrm>
          <a:prstGeom prst="rect">
            <a:avLst/>
          </a:prstGeom>
          <a:noFill/>
          <a:ln>
            <a:solidFill>
              <a:schemeClr val="tx2">
                <a:lumMod val="50000"/>
              </a:schemeClr>
            </a:solidFill>
          </a:ln>
        </p:spPr>
        <p:txBody>
          <a:bodyPr wrap="square" rtlCol="0">
            <a:spAutoFit/>
          </a:bodyPr>
          <a:lstStyle/>
          <a:p>
            <a:r>
              <a:rPr lang="en-US" sz="2000" dirty="0"/>
              <a:t>SELECT   </a:t>
            </a:r>
          </a:p>
          <a:p>
            <a:r>
              <a:rPr lang="en-US" sz="2000" dirty="0"/>
              <a:t>  UPPER(</a:t>
            </a:r>
            <a:r>
              <a:rPr lang="en-US" sz="2000" dirty="0" err="1"/>
              <a:t>customer_city</a:t>
            </a:r>
            <a:r>
              <a:rPr lang="en-US" sz="2000" dirty="0"/>
              <a:t>) AS city,  </a:t>
            </a:r>
          </a:p>
          <a:p>
            <a:r>
              <a:rPr lang="en-US" sz="2000" dirty="0"/>
              <a:t>  COUNT(</a:t>
            </a:r>
            <a:r>
              <a:rPr lang="en-US" sz="2000" dirty="0" err="1"/>
              <a:t>orders.order_id</a:t>
            </a:r>
            <a:r>
              <a:rPr lang="en-US" sz="2000" dirty="0"/>
              <a:t>) as </a:t>
            </a:r>
            <a:r>
              <a:rPr lang="en-US" sz="2000" dirty="0" err="1"/>
              <a:t>city_order_count</a:t>
            </a:r>
            <a:r>
              <a:rPr lang="en-US" sz="2000" dirty="0"/>
              <a:t> </a:t>
            </a:r>
          </a:p>
          <a:p>
            <a:r>
              <a:rPr lang="en-US" sz="2000" dirty="0"/>
              <a:t>FROM    customers  </a:t>
            </a:r>
          </a:p>
          <a:p>
            <a:r>
              <a:rPr lang="en-US" sz="2000" dirty="0"/>
              <a:t> JOIN orders </a:t>
            </a:r>
          </a:p>
          <a:p>
            <a:r>
              <a:rPr lang="en-US" sz="2000" dirty="0"/>
              <a:t>USING (</a:t>
            </a:r>
            <a:r>
              <a:rPr lang="en-US" sz="2000" dirty="0" err="1"/>
              <a:t>customer_id</a:t>
            </a:r>
            <a:r>
              <a:rPr lang="en-US" sz="2000" dirty="0"/>
              <a:t>)</a:t>
            </a:r>
          </a:p>
          <a:p>
            <a:r>
              <a:rPr lang="en-US" sz="2000" dirty="0"/>
              <a:t>GROUP BY </a:t>
            </a:r>
            <a:r>
              <a:rPr lang="en-US" sz="2000" dirty="0" err="1"/>
              <a:t>customer_city</a:t>
            </a:r>
            <a:r>
              <a:rPr lang="en-US" sz="2000" dirty="0"/>
              <a:t> </a:t>
            </a:r>
          </a:p>
          <a:p>
            <a:r>
              <a:rPr lang="en-US" sz="2000" dirty="0"/>
              <a:t>ORDER BY </a:t>
            </a:r>
            <a:r>
              <a:rPr lang="en-US" sz="2000" dirty="0" err="1"/>
              <a:t>city_order_count</a:t>
            </a:r>
            <a:r>
              <a:rPr lang="en-US" sz="2000" dirty="0"/>
              <a:t> DESC LIMIT 10;</a:t>
            </a:r>
            <a:endParaRPr lang="en-IN" sz="2000" dirty="0"/>
          </a:p>
        </p:txBody>
      </p:sp>
      <p:pic>
        <p:nvPicPr>
          <p:cNvPr id="9" name="Picture 8">
            <a:extLst>
              <a:ext uri="{FF2B5EF4-FFF2-40B4-BE49-F238E27FC236}">
                <a16:creationId xmlns:a16="http://schemas.microsoft.com/office/drawing/2014/main" id="{D35D5ACC-9B99-49E1-A931-F570E38AA81C}"/>
              </a:ext>
            </a:extLst>
          </p:cNvPr>
          <p:cNvPicPr>
            <a:picLocks noChangeAspect="1"/>
          </p:cNvPicPr>
          <p:nvPr/>
        </p:nvPicPr>
        <p:blipFill rotWithShape="1">
          <a:blip r:embed="rId6"/>
          <a:srcRect l="19583" t="52222" r="56482" b="12222"/>
          <a:stretch/>
        </p:blipFill>
        <p:spPr>
          <a:xfrm>
            <a:off x="9797715" y="2370602"/>
            <a:ext cx="7603418" cy="6353455"/>
          </a:xfrm>
          <a:prstGeom prst="rect">
            <a:avLst/>
          </a:prstGeom>
        </p:spPr>
      </p:pic>
    </p:spTree>
    <p:extLst>
      <p:ext uri="{BB962C8B-B14F-4D97-AF65-F5344CB8AC3E}">
        <p14:creationId xmlns:p14="http://schemas.microsoft.com/office/powerpoint/2010/main" val="13278217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347291"/>
            <a:ext cx="7129449" cy="2462213"/>
          </a:xfrm>
          <a:prstGeom prst="rect">
            <a:avLst/>
          </a:prstGeom>
        </p:spPr>
        <p:txBody>
          <a:bodyPr wrap="square" lIns="0" tIns="0" rIns="0" bIns="0" rtlCol="0" anchor="t">
            <a:spAutoFit/>
          </a:bodyPr>
          <a:lstStyle/>
          <a:p>
            <a:pPr algn="l">
              <a:lnSpc>
                <a:spcPts val="9600"/>
              </a:lnSpc>
            </a:pPr>
            <a:r>
              <a:rPr lang="en-US" sz="8000" spc="-320" dirty="0">
                <a:solidFill>
                  <a:srgbClr val="000000"/>
                </a:solidFill>
                <a:latin typeface="Russo One"/>
                <a:ea typeface="Russo One"/>
                <a:cs typeface="Russo One"/>
                <a:sym typeface="Russo One"/>
              </a:rPr>
              <a:t>Customer Metrics</a:t>
            </a:r>
          </a:p>
        </p:txBody>
      </p:sp>
      <p:grpSp>
        <p:nvGrpSpPr>
          <p:cNvPr id="3" name="Group 3"/>
          <p:cNvGrpSpPr/>
          <p:nvPr/>
        </p:nvGrpSpPr>
        <p:grpSpPr>
          <a:xfrm>
            <a:off x="0" y="3070047"/>
            <a:ext cx="9153525" cy="1230228"/>
            <a:chOff x="0" y="0"/>
            <a:chExt cx="12204700" cy="1496359"/>
          </a:xfrm>
        </p:grpSpPr>
        <p:sp>
          <p:nvSpPr>
            <p:cNvPr id="4" name="AutoShape 4"/>
            <p:cNvSpPr/>
            <p:nvPr/>
          </p:nvSpPr>
          <p:spPr>
            <a:xfrm>
              <a:off x="0" y="0"/>
              <a:ext cx="12204700" cy="1496359"/>
            </a:xfrm>
            <a:prstGeom prst="rect">
              <a:avLst/>
            </a:prstGeom>
            <a:solidFill>
              <a:srgbClr val="000000"/>
            </a:solidFill>
          </p:spPr>
          <p:txBody>
            <a:bodyPr/>
            <a:lstStyle/>
            <a:p>
              <a:r>
                <a:rPr lang="en-US" dirty="0"/>
                <a:t>Customer Lifetime Value (CLV):-- Sum of the total order values per customer (top 5)</a:t>
              </a:r>
              <a:endParaRPr lang="en-IN" dirty="0"/>
            </a:p>
          </p:txBody>
        </p:sp>
        <p:sp>
          <p:nvSpPr>
            <p:cNvPr id="5" name="TextBox 5"/>
            <p:cNvSpPr txBox="1"/>
            <p:nvPr/>
          </p:nvSpPr>
          <p:spPr>
            <a:xfrm>
              <a:off x="2189984" y="376704"/>
              <a:ext cx="8421467" cy="685145"/>
            </a:xfrm>
            <a:prstGeom prst="rect">
              <a:avLst/>
            </a:prstGeom>
          </p:spPr>
          <p:txBody>
            <a:bodyPr lIns="0" tIns="0" rIns="0" bIns="0" rtlCol="0" anchor="t">
              <a:spAutoFit/>
            </a:bodyPr>
            <a:lstStyle/>
            <a:p>
              <a:pPr algn="l">
                <a:lnSpc>
                  <a:spcPts val="4200"/>
                </a:lnSpc>
              </a:pPr>
              <a:endParaRPr lang="en-US" sz="3000" dirty="0">
                <a:solidFill>
                  <a:srgbClr val="FFFFFF"/>
                </a:solidFill>
                <a:latin typeface="DM Sans"/>
                <a:ea typeface="DM Sans"/>
                <a:cs typeface="DM Sans"/>
                <a:sym typeface="DM Sans"/>
              </a:endParaRPr>
            </a:p>
          </p:txBody>
        </p:sp>
        <p:sp>
          <p:nvSpPr>
            <p:cNvPr id="6" name="Freeform 6"/>
            <p:cNvSpPr/>
            <p:nvPr/>
          </p:nvSpPr>
          <p:spPr>
            <a:xfrm>
              <a:off x="1371600" y="375520"/>
              <a:ext cx="585413" cy="745318"/>
            </a:xfrm>
            <a:custGeom>
              <a:avLst/>
              <a:gdLst/>
              <a:ahLst/>
              <a:cxnLst/>
              <a:rect l="l" t="t" r="r" b="b"/>
              <a:pathLst>
                <a:path w="585413" h="745318">
                  <a:moveTo>
                    <a:pt x="0" y="0"/>
                  </a:moveTo>
                  <a:lnTo>
                    <a:pt x="585413" y="0"/>
                  </a:lnTo>
                  <a:lnTo>
                    <a:pt x="585413" y="745318"/>
                  </a:lnTo>
                  <a:lnTo>
                    <a:pt x="0" y="74531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sp>
        <p:nvSpPr>
          <p:cNvPr id="11" name="AutoShape 11"/>
          <p:cNvSpPr/>
          <p:nvPr/>
        </p:nvSpPr>
        <p:spPr>
          <a:xfrm rot="-5400000">
            <a:off x="4005262" y="5138738"/>
            <a:ext cx="10287000" cy="0"/>
          </a:xfrm>
          <a:prstGeom prst="line">
            <a:avLst/>
          </a:prstGeom>
          <a:ln w="9525" cap="rnd">
            <a:solidFill>
              <a:srgbClr val="000000"/>
            </a:solidFill>
            <a:prstDash val="solid"/>
            <a:headEnd type="none" w="sm" len="sm"/>
            <a:tailEnd type="none" w="sm" len="sm"/>
          </a:ln>
        </p:spPr>
      </p:sp>
      <p:sp>
        <p:nvSpPr>
          <p:cNvPr id="12" name="AutoShape 12"/>
          <p:cNvSpPr/>
          <p:nvPr/>
        </p:nvSpPr>
        <p:spPr>
          <a:xfrm>
            <a:off x="9153525" y="1028700"/>
            <a:ext cx="9684388" cy="0"/>
          </a:xfrm>
          <a:prstGeom prst="line">
            <a:avLst/>
          </a:prstGeom>
          <a:ln w="9525" cap="rnd">
            <a:solidFill>
              <a:srgbClr val="000000"/>
            </a:solidFill>
            <a:prstDash val="solid"/>
            <a:headEnd type="none" w="sm" len="sm"/>
            <a:tailEnd type="none" w="sm" len="sm"/>
          </a:ln>
        </p:spPr>
      </p:sp>
      <p:sp>
        <p:nvSpPr>
          <p:cNvPr id="13" name="Freeform 13"/>
          <p:cNvSpPr/>
          <p:nvPr/>
        </p:nvSpPr>
        <p:spPr>
          <a:xfrm rot="-5400000">
            <a:off x="17422835" y="347950"/>
            <a:ext cx="362710" cy="361391"/>
          </a:xfrm>
          <a:custGeom>
            <a:avLst/>
            <a:gdLst/>
            <a:ahLst/>
            <a:cxnLst/>
            <a:rect l="l" t="t" r="r" b="b"/>
            <a:pathLst>
              <a:path w="362710" h="361391">
                <a:moveTo>
                  <a:pt x="0" y="0"/>
                </a:moveTo>
                <a:lnTo>
                  <a:pt x="362709" y="0"/>
                </a:lnTo>
                <a:lnTo>
                  <a:pt x="362709" y="361390"/>
                </a:lnTo>
                <a:lnTo>
                  <a:pt x="0" y="36139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4" name="TextBox 14"/>
          <p:cNvSpPr txBox="1"/>
          <p:nvPr/>
        </p:nvSpPr>
        <p:spPr>
          <a:xfrm>
            <a:off x="9689984" y="356243"/>
            <a:ext cx="3139207" cy="306705"/>
          </a:xfrm>
          <a:prstGeom prst="rect">
            <a:avLst/>
          </a:prstGeom>
        </p:spPr>
        <p:txBody>
          <a:bodyPr lIns="0" tIns="0" rIns="0" bIns="0" rtlCol="0" anchor="t">
            <a:spAutoFit/>
          </a:bodyPr>
          <a:lstStyle/>
          <a:p>
            <a:pPr algn="l">
              <a:lnSpc>
                <a:spcPts val="2520"/>
              </a:lnSpc>
            </a:pPr>
            <a:r>
              <a:rPr lang="en-US" sz="1800" dirty="0">
                <a:solidFill>
                  <a:srgbClr val="000000"/>
                </a:solidFill>
                <a:latin typeface="DM Sans"/>
                <a:ea typeface="DM Sans"/>
                <a:cs typeface="DM Sans"/>
                <a:sym typeface="DM Sans"/>
              </a:rPr>
              <a:t>Result:</a:t>
            </a:r>
          </a:p>
        </p:txBody>
      </p:sp>
      <p:sp>
        <p:nvSpPr>
          <p:cNvPr id="16" name="TextBox 15">
            <a:extLst>
              <a:ext uri="{FF2B5EF4-FFF2-40B4-BE49-F238E27FC236}">
                <a16:creationId xmlns:a16="http://schemas.microsoft.com/office/drawing/2014/main" id="{5F1A5D56-64A8-484E-9090-66FEBFC0B18C}"/>
              </a:ext>
            </a:extLst>
          </p:cNvPr>
          <p:cNvSpPr txBox="1"/>
          <p:nvPr/>
        </p:nvSpPr>
        <p:spPr>
          <a:xfrm>
            <a:off x="1943038" y="3338232"/>
            <a:ext cx="5715000" cy="461665"/>
          </a:xfrm>
          <a:prstGeom prst="rect">
            <a:avLst/>
          </a:prstGeom>
          <a:noFill/>
        </p:spPr>
        <p:txBody>
          <a:bodyPr wrap="square">
            <a:spAutoFit/>
          </a:bodyPr>
          <a:lstStyle/>
          <a:p>
            <a:r>
              <a:rPr lang="en-US" sz="2400" b="1" dirty="0">
                <a:solidFill>
                  <a:schemeClr val="bg1"/>
                </a:solidFill>
              </a:rPr>
              <a:t>Customer Segmentation by Location</a:t>
            </a:r>
            <a:endParaRPr lang="en-IN" sz="2400" b="1" dirty="0">
              <a:solidFill>
                <a:schemeClr val="bg1"/>
              </a:solidFill>
            </a:endParaRPr>
          </a:p>
        </p:txBody>
      </p:sp>
      <p:sp>
        <p:nvSpPr>
          <p:cNvPr id="17" name="TextBox 16">
            <a:extLst>
              <a:ext uri="{FF2B5EF4-FFF2-40B4-BE49-F238E27FC236}">
                <a16:creationId xmlns:a16="http://schemas.microsoft.com/office/drawing/2014/main" id="{23460EC0-6922-43F7-995D-FFC000FF18F8}"/>
              </a:ext>
            </a:extLst>
          </p:cNvPr>
          <p:cNvSpPr txBox="1"/>
          <p:nvPr/>
        </p:nvSpPr>
        <p:spPr>
          <a:xfrm>
            <a:off x="838200" y="4762500"/>
            <a:ext cx="7595292" cy="1569660"/>
          </a:xfrm>
          <a:prstGeom prst="rect">
            <a:avLst/>
          </a:prstGeom>
          <a:noFill/>
        </p:spPr>
        <p:txBody>
          <a:bodyPr wrap="square" rtlCol="0">
            <a:spAutoFit/>
          </a:bodyPr>
          <a:lstStyle/>
          <a:p>
            <a:pPr algn="ctr"/>
            <a:r>
              <a:rPr lang="en-US" sz="2400" b="1" dirty="0"/>
              <a:t>This query groups customers based on their location (</a:t>
            </a:r>
            <a:r>
              <a:rPr lang="en-US" sz="2400" b="1" dirty="0" err="1"/>
              <a:t>customer_state</a:t>
            </a:r>
            <a:r>
              <a:rPr lang="en-US" sz="2400" b="1" dirty="0"/>
              <a:t>), and shows the total order count per location.</a:t>
            </a:r>
          </a:p>
          <a:p>
            <a:pPr algn="ctr"/>
            <a:r>
              <a:rPr lang="en-US" sz="2400" b="1" u="sng" dirty="0"/>
              <a:t>top 10 states by number of orders-</a:t>
            </a:r>
            <a:endParaRPr lang="en-IN" sz="2400" b="1" u="sng" dirty="0"/>
          </a:p>
        </p:txBody>
      </p:sp>
      <p:sp>
        <p:nvSpPr>
          <p:cNvPr id="19" name="TextBox 18">
            <a:extLst>
              <a:ext uri="{FF2B5EF4-FFF2-40B4-BE49-F238E27FC236}">
                <a16:creationId xmlns:a16="http://schemas.microsoft.com/office/drawing/2014/main" id="{832FC12F-74F1-4E79-B279-4D3E63AC8E99}"/>
              </a:ext>
            </a:extLst>
          </p:cNvPr>
          <p:cNvSpPr txBox="1"/>
          <p:nvPr/>
        </p:nvSpPr>
        <p:spPr>
          <a:xfrm>
            <a:off x="762000" y="6667500"/>
            <a:ext cx="7845541" cy="2554545"/>
          </a:xfrm>
          <a:prstGeom prst="rect">
            <a:avLst/>
          </a:prstGeom>
          <a:noFill/>
          <a:ln>
            <a:solidFill>
              <a:schemeClr val="tx2">
                <a:lumMod val="50000"/>
              </a:schemeClr>
            </a:solidFill>
          </a:ln>
        </p:spPr>
        <p:txBody>
          <a:bodyPr wrap="square" rtlCol="0">
            <a:spAutoFit/>
          </a:bodyPr>
          <a:lstStyle/>
          <a:p>
            <a:r>
              <a:rPr lang="en-US" sz="2000" dirty="0"/>
              <a:t>SELECT    </a:t>
            </a:r>
          </a:p>
          <a:p>
            <a:r>
              <a:rPr lang="en-US" sz="2000" dirty="0"/>
              <a:t> UPPER(</a:t>
            </a:r>
            <a:r>
              <a:rPr lang="en-US" sz="2000" dirty="0" err="1"/>
              <a:t>customer_state</a:t>
            </a:r>
            <a:r>
              <a:rPr lang="en-US" sz="2000" dirty="0"/>
              <a:t>) AS state,   </a:t>
            </a:r>
          </a:p>
          <a:p>
            <a:r>
              <a:rPr lang="en-US" sz="2000" dirty="0"/>
              <a:t> COUNT(</a:t>
            </a:r>
            <a:r>
              <a:rPr lang="en-US" sz="2000" dirty="0" err="1"/>
              <a:t>orders.order_id</a:t>
            </a:r>
            <a:r>
              <a:rPr lang="en-US" sz="2000" dirty="0"/>
              <a:t>) as </a:t>
            </a:r>
            <a:r>
              <a:rPr lang="en-US" sz="2000" dirty="0" err="1"/>
              <a:t>city_order_count</a:t>
            </a:r>
            <a:r>
              <a:rPr lang="en-US" sz="2000" dirty="0"/>
              <a:t> FROM  </a:t>
            </a:r>
          </a:p>
          <a:p>
            <a:r>
              <a:rPr lang="en-US" sz="2000" dirty="0"/>
              <a:t> customers   JOIN  </a:t>
            </a:r>
          </a:p>
          <a:p>
            <a:r>
              <a:rPr lang="en-US" sz="2000" dirty="0"/>
              <a:t>orders </a:t>
            </a:r>
          </a:p>
          <a:p>
            <a:r>
              <a:rPr lang="en-US" sz="2000" dirty="0"/>
              <a:t>USING (</a:t>
            </a:r>
            <a:r>
              <a:rPr lang="en-US" sz="2000" dirty="0" err="1"/>
              <a:t>customer_id</a:t>
            </a:r>
            <a:r>
              <a:rPr lang="en-US" sz="2000" dirty="0"/>
              <a:t>)</a:t>
            </a:r>
          </a:p>
          <a:p>
            <a:r>
              <a:rPr lang="en-US" sz="2000" dirty="0"/>
              <a:t>GROUP BY </a:t>
            </a:r>
            <a:r>
              <a:rPr lang="en-US" sz="2000" dirty="0" err="1"/>
              <a:t>customer_state</a:t>
            </a:r>
            <a:endParaRPr lang="en-US" sz="2000" dirty="0"/>
          </a:p>
          <a:p>
            <a:r>
              <a:rPr lang="en-US" sz="2000" dirty="0"/>
              <a:t>ORDER BY </a:t>
            </a:r>
            <a:r>
              <a:rPr lang="en-US" sz="2000" dirty="0" err="1"/>
              <a:t>city_order_count</a:t>
            </a:r>
            <a:r>
              <a:rPr lang="en-US" sz="2000" dirty="0"/>
              <a:t> DESC LIMIT 10;</a:t>
            </a:r>
            <a:endParaRPr lang="en-IN" sz="2000" dirty="0"/>
          </a:p>
        </p:txBody>
      </p:sp>
      <p:pic>
        <p:nvPicPr>
          <p:cNvPr id="15" name="Picture 14">
            <a:extLst>
              <a:ext uri="{FF2B5EF4-FFF2-40B4-BE49-F238E27FC236}">
                <a16:creationId xmlns:a16="http://schemas.microsoft.com/office/drawing/2014/main" id="{CA0EB5FC-7264-46B4-AB29-CF798A3A03E2}"/>
              </a:ext>
            </a:extLst>
          </p:cNvPr>
          <p:cNvPicPr>
            <a:picLocks noChangeAspect="1"/>
          </p:cNvPicPr>
          <p:nvPr/>
        </p:nvPicPr>
        <p:blipFill rotWithShape="1">
          <a:blip r:embed="rId6"/>
          <a:srcRect l="19999" t="51394" r="63830" b="11111"/>
          <a:stretch/>
        </p:blipFill>
        <p:spPr>
          <a:xfrm>
            <a:off x="10874491" y="1992147"/>
            <a:ext cx="5451421" cy="7110366"/>
          </a:xfrm>
          <a:prstGeom prst="rect">
            <a:avLst/>
          </a:prstGeom>
        </p:spPr>
      </p:pic>
    </p:spTree>
    <p:extLst>
      <p:ext uri="{BB962C8B-B14F-4D97-AF65-F5344CB8AC3E}">
        <p14:creationId xmlns:p14="http://schemas.microsoft.com/office/powerpoint/2010/main" val="32634269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1176321"/>
            <a:ext cx="8340007" cy="2462213"/>
          </a:xfrm>
          <a:prstGeom prst="rect">
            <a:avLst/>
          </a:prstGeom>
        </p:spPr>
        <p:txBody>
          <a:bodyPr lIns="0" tIns="0" rIns="0" bIns="0" rtlCol="0" anchor="t">
            <a:spAutoFit/>
          </a:bodyPr>
          <a:lstStyle/>
          <a:p>
            <a:pPr algn="ctr">
              <a:lnSpc>
                <a:spcPts val="9600"/>
              </a:lnSpc>
            </a:pPr>
            <a:r>
              <a:rPr lang="en-US" sz="8000" spc="-320" dirty="0">
                <a:solidFill>
                  <a:srgbClr val="000000"/>
                </a:solidFill>
                <a:latin typeface="Russo One"/>
                <a:ea typeface="Russo One"/>
                <a:cs typeface="Russo One"/>
                <a:sym typeface="Russo One"/>
              </a:rPr>
              <a:t>Customer Insights</a:t>
            </a:r>
          </a:p>
        </p:txBody>
      </p:sp>
      <p:grpSp>
        <p:nvGrpSpPr>
          <p:cNvPr id="5" name="Group 5"/>
          <p:cNvGrpSpPr/>
          <p:nvPr/>
        </p:nvGrpSpPr>
        <p:grpSpPr>
          <a:xfrm>
            <a:off x="11582400" y="809974"/>
            <a:ext cx="5253921" cy="2036233"/>
            <a:chOff x="0" y="-76200"/>
            <a:chExt cx="5770477" cy="2714976"/>
          </a:xfrm>
        </p:grpSpPr>
        <p:sp>
          <p:nvSpPr>
            <p:cNvPr id="6" name="TextBox 6"/>
            <p:cNvSpPr txBox="1"/>
            <p:nvPr/>
          </p:nvSpPr>
          <p:spPr>
            <a:xfrm>
              <a:off x="0" y="858033"/>
              <a:ext cx="5770477" cy="1780743"/>
            </a:xfrm>
            <a:prstGeom prst="rect">
              <a:avLst/>
            </a:prstGeom>
          </p:spPr>
          <p:txBody>
            <a:bodyPr lIns="0" tIns="0" rIns="0" bIns="0" rtlCol="0" anchor="t">
              <a:spAutoFit/>
            </a:bodyPr>
            <a:lstStyle/>
            <a:p>
              <a:pPr algn="l">
                <a:lnSpc>
                  <a:spcPts val="3600"/>
                </a:lnSpc>
              </a:pPr>
              <a:r>
                <a:rPr lang="en-US" b="1" dirty="0">
                  <a:solidFill>
                    <a:srgbClr val="000000"/>
                  </a:solidFill>
                  <a:latin typeface="DM Sans"/>
                  <a:ea typeface="DM Sans"/>
                  <a:cs typeface="DM Sans"/>
                  <a:sym typeface="DM Sans"/>
                  <a:hlinkClick r:id="rId2" tooltip="https://docs.google.com/spreadsheets/d/1DUF2isFWsqVSYhbaACYtbgcLi_YjDqpE3GLQIVgkKQg/edit#gid=69851113"/>
                </a:rPr>
                <a:t>Identified top customers on the platform and surprisingly they all  have spent more than R$ 4000 reaching </a:t>
              </a:r>
              <a:r>
                <a:rPr lang="en-US" b="1" dirty="0" err="1">
                  <a:solidFill>
                    <a:srgbClr val="000000"/>
                  </a:solidFill>
                  <a:latin typeface="DM Sans"/>
                  <a:ea typeface="DM Sans"/>
                  <a:cs typeface="DM Sans"/>
                  <a:sym typeface="DM Sans"/>
                  <a:hlinkClick r:id="rId2" tooltip="https://docs.google.com/spreadsheets/d/1DUF2isFWsqVSYhbaACYtbgcLi_YjDqpE3GLQIVgkKQg/edit#gid=69851113"/>
                </a:rPr>
                <a:t>upto</a:t>
              </a:r>
              <a:r>
                <a:rPr lang="en-US" b="1" dirty="0">
                  <a:solidFill>
                    <a:srgbClr val="000000"/>
                  </a:solidFill>
                  <a:latin typeface="DM Sans"/>
                  <a:ea typeface="DM Sans"/>
                  <a:cs typeface="DM Sans"/>
                  <a:sym typeface="DM Sans"/>
                  <a:hlinkClick r:id="rId2" tooltip="https://docs.google.com/spreadsheets/d/1DUF2isFWsqVSYhbaACYtbgcLi_YjDqpE3GLQIVgkKQg/edit#gid=69851113"/>
                </a:rPr>
                <a:t> R$13000</a:t>
              </a:r>
            </a:p>
          </p:txBody>
        </p:sp>
        <p:sp>
          <p:nvSpPr>
            <p:cNvPr id="7" name="TextBox 7"/>
            <p:cNvSpPr txBox="1"/>
            <p:nvPr/>
          </p:nvSpPr>
          <p:spPr>
            <a:xfrm>
              <a:off x="0" y="-76200"/>
              <a:ext cx="5770477" cy="578877"/>
            </a:xfrm>
            <a:prstGeom prst="rect">
              <a:avLst/>
            </a:prstGeom>
          </p:spPr>
          <p:txBody>
            <a:bodyPr lIns="0" tIns="0" rIns="0" bIns="0" rtlCol="0" anchor="t">
              <a:spAutoFit/>
            </a:bodyPr>
            <a:lstStyle/>
            <a:p>
              <a:pPr algn="l">
                <a:lnSpc>
                  <a:spcPts val="3600"/>
                </a:lnSpc>
              </a:pPr>
              <a:r>
                <a:rPr lang="en-US" sz="2400" b="1" dirty="0">
                  <a:solidFill>
                    <a:srgbClr val="FF0000"/>
                  </a:solidFill>
                  <a:latin typeface="DM Sans Bold"/>
                  <a:ea typeface="DM Sans Bold"/>
                  <a:cs typeface="DM Sans Bold"/>
                  <a:sym typeface="DM Sans Bold"/>
                  <a:hlinkClick r:id="rId2" tooltip="https://docs.google.com/spreadsheets/d/1DUF2isFWsqVSYhbaACYtbgcLi_YjDqpE3GLQIVgkKQg/edit#gid=69851113">
                    <a:extLst>
                      <a:ext uri="{A12FA001-AC4F-418D-AE19-62706E023703}">
                        <ahyp:hlinkClr xmlns:ahyp="http://schemas.microsoft.com/office/drawing/2018/hyperlinkcolor" val="tx"/>
                      </a:ext>
                    </a:extLst>
                  </a:hlinkClick>
                </a:rPr>
                <a:t>Top Customer (by spending)</a:t>
              </a:r>
            </a:p>
          </p:txBody>
        </p:sp>
      </p:grpSp>
      <p:grpSp>
        <p:nvGrpSpPr>
          <p:cNvPr id="8" name="Group 8"/>
          <p:cNvGrpSpPr/>
          <p:nvPr/>
        </p:nvGrpSpPr>
        <p:grpSpPr>
          <a:xfrm>
            <a:off x="11515945" y="7094716"/>
            <a:ext cx="5386830" cy="2590751"/>
            <a:chOff x="71187" y="-323161"/>
            <a:chExt cx="5770477" cy="3454333"/>
          </a:xfrm>
        </p:grpSpPr>
        <p:sp>
          <p:nvSpPr>
            <p:cNvPr id="9" name="TextBox 9"/>
            <p:cNvSpPr txBox="1"/>
            <p:nvPr/>
          </p:nvSpPr>
          <p:spPr>
            <a:xfrm>
              <a:off x="71187" y="734876"/>
              <a:ext cx="5770477" cy="2396296"/>
            </a:xfrm>
            <a:prstGeom prst="rect">
              <a:avLst/>
            </a:prstGeom>
          </p:spPr>
          <p:txBody>
            <a:bodyPr lIns="0" tIns="0" rIns="0" bIns="0" rtlCol="0" anchor="t">
              <a:spAutoFit/>
            </a:bodyPr>
            <a:lstStyle/>
            <a:p>
              <a:pPr algn="l">
                <a:lnSpc>
                  <a:spcPts val="3600"/>
                </a:lnSpc>
              </a:pPr>
              <a:r>
                <a:rPr lang="en-US" b="1" dirty="0">
                  <a:solidFill>
                    <a:srgbClr val="000000"/>
                  </a:solidFill>
                  <a:latin typeface="DM Sans"/>
                  <a:ea typeface="DM Sans"/>
                  <a:cs typeface="DM Sans"/>
                  <a:sym typeface="DM Sans"/>
                  <a:hlinkClick r:id="rId2" tooltip="https://docs.google.com/spreadsheets/d/1DUF2isFWsqVSYhbaACYtbgcLi_YjDqpE3GLQIVgkKQg/edit#gid=69851113"/>
                </a:rPr>
                <a:t>Sao Paulo is the top city and region in customer spending followed by Rio de </a:t>
              </a:r>
              <a:r>
                <a:rPr lang="en-US" b="1" dirty="0" err="1">
                  <a:solidFill>
                    <a:srgbClr val="000000"/>
                  </a:solidFill>
                  <a:latin typeface="DM Sans"/>
                  <a:ea typeface="DM Sans"/>
                  <a:cs typeface="DM Sans"/>
                  <a:sym typeface="DM Sans"/>
                  <a:hlinkClick r:id="rId2" tooltip="https://docs.google.com/spreadsheets/d/1DUF2isFWsqVSYhbaACYtbgcLi_YjDqpE3GLQIVgkKQg/edit#gid=69851113"/>
                </a:rPr>
                <a:t>Generio</a:t>
              </a:r>
              <a:r>
                <a:rPr lang="en-US" b="1" dirty="0">
                  <a:solidFill>
                    <a:srgbClr val="000000"/>
                  </a:solidFill>
                  <a:latin typeface="DM Sans"/>
                  <a:ea typeface="DM Sans"/>
                  <a:cs typeface="DM Sans"/>
                  <a:sym typeface="DM Sans"/>
                  <a:hlinkClick r:id="rId2" tooltip="https://docs.google.com/spreadsheets/d/1DUF2isFWsqVSYhbaACYtbgcLi_YjDqpE3GLQIVgkKQg/edit#gid=69851113"/>
                </a:rPr>
                <a:t> and Bello Horizonte among cities and Rio de </a:t>
              </a:r>
              <a:r>
                <a:rPr lang="en-US" b="1" dirty="0" err="1">
                  <a:solidFill>
                    <a:srgbClr val="000000"/>
                  </a:solidFill>
                  <a:latin typeface="DM Sans"/>
                  <a:ea typeface="DM Sans"/>
                  <a:cs typeface="DM Sans"/>
                  <a:sym typeface="DM Sans"/>
                  <a:hlinkClick r:id="rId2" tooltip="https://docs.google.com/spreadsheets/d/1DUF2isFWsqVSYhbaACYtbgcLi_YjDqpE3GLQIVgkKQg/edit#gid=69851113"/>
                </a:rPr>
                <a:t>Generio</a:t>
              </a:r>
              <a:r>
                <a:rPr lang="en-US" b="1" dirty="0">
                  <a:solidFill>
                    <a:srgbClr val="000000"/>
                  </a:solidFill>
                  <a:latin typeface="DM Sans"/>
                  <a:ea typeface="DM Sans"/>
                  <a:cs typeface="DM Sans"/>
                  <a:sym typeface="DM Sans"/>
                  <a:hlinkClick r:id="rId2" tooltip="https://docs.google.com/spreadsheets/d/1DUF2isFWsqVSYhbaACYtbgcLi_YjDqpE3GLQIVgkKQg/edit#gid=69851113"/>
                </a:rPr>
                <a:t> and</a:t>
              </a:r>
            </a:p>
            <a:p>
              <a:pPr algn="l">
                <a:lnSpc>
                  <a:spcPts val="3600"/>
                </a:lnSpc>
              </a:pPr>
              <a:r>
                <a:rPr lang="en-US" b="1" dirty="0">
                  <a:solidFill>
                    <a:srgbClr val="000000"/>
                  </a:solidFill>
                  <a:latin typeface="DM Sans"/>
                  <a:ea typeface="DM Sans"/>
                  <a:cs typeface="DM Sans"/>
                  <a:sym typeface="DM Sans"/>
                  <a:hlinkClick r:id="rId2" tooltip="https://docs.google.com/spreadsheets/d/1DUF2isFWsqVSYhbaACYtbgcLi_YjDqpE3GLQIVgkKQg/edit#gid=69851113"/>
                </a:rPr>
                <a:t>Minas Gerais among states.</a:t>
              </a:r>
            </a:p>
          </p:txBody>
        </p:sp>
        <p:sp>
          <p:nvSpPr>
            <p:cNvPr id="10" name="TextBox 10"/>
            <p:cNvSpPr txBox="1"/>
            <p:nvPr/>
          </p:nvSpPr>
          <p:spPr>
            <a:xfrm>
              <a:off x="71187" y="-323161"/>
              <a:ext cx="5770477" cy="578877"/>
            </a:xfrm>
            <a:prstGeom prst="rect">
              <a:avLst/>
            </a:prstGeom>
          </p:spPr>
          <p:txBody>
            <a:bodyPr lIns="0" tIns="0" rIns="0" bIns="0" rtlCol="0" anchor="t">
              <a:spAutoFit/>
            </a:bodyPr>
            <a:lstStyle/>
            <a:p>
              <a:pPr algn="l">
                <a:lnSpc>
                  <a:spcPts val="3600"/>
                </a:lnSpc>
              </a:pPr>
              <a:r>
                <a:rPr lang="en-US" sz="2400" b="1" dirty="0">
                  <a:solidFill>
                    <a:srgbClr val="FF0000"/>
                  </a:solidFill>
                  <a:latin typeface="DM Sans Bold"/>
                  <a:ea typeface="DM Sans Bold"/>
                  <a:cs typeface="DM Sans Bold"/>
                  <a:sym typeface="DM Sans Bold"/>
                  <a:hlinkClick r:id="rId2" tooltip="https://docs.google.com/spreadsheets/d/1DUF2isFWsqVSYhbaACYtbgcLi_YjDqpE3GLQIVgkKQg/edit#gid=69851113">
                    <a:extLst>
                      <a:ext uri="{A12FA001-AC4F-418D-AE19-62706E023703}">
                        <ahyp:hlinkClr xmlns:ahyp="http://schemas.microsoft.com/office/drawing/2018/hyperlinkcolor" val="tx"/>
                      </a:ext>
                    </a:extLst>
                  </a:hlinkClick>
                </a:rPr>
                <a:t>Customer segmentation regionally</a:t>
              </a:r>
            </a:p>
          </p:txBody>
        </p:sp>
      </p:grpSp>
      <p:grpSp>
        <p:nvGrpSpPr>
          <p:cNvPr id="11" name="Group 11"/>
          <p:cNvGrpSpPr/>
          <p:nvPr/>
        </p:nvGrpSpPr>
        <p:grpSpPr>
          <a:xfrm>
            <a:off x="11582400" y="3815267"/>
            <a:ext cx="5287258" cy="1966758"/>
            <a:chOff x="0" y="-328893"/>
            <a:chExt cx="5807092" cy="2622344"/>
          </a:xfrm>
        </p:grpSpPr>
        <p:sp>
          <p:nvSpPr>
            <p:cNvPr id="12" name="TextBox 12"/>
            <p:cNvSpPr txBox="1"/>
            <p:nvPr/>
          </p:nvSpPr>
          <p:spPr>
            <a:xfrm>
              <a:off x="36615" y="512707"/>
              <a:ext cx="5770477" cy="1780744"/>
            </a:xfrm>
            <a:prstGeom prst="rect">
              <a:avLst/>
            </a:prstGeom>
          </p:spPr>
          <p:txBody>
            <a:bodyPr lIns="0" tIns="0" rIns="0" bIns="0" rtlCol="0" anchor="t">
              <a:spAutoFit/>
            </a:bodyPr>
            <a:lstStyle/>
            <a:p>
              <a:pPr algn="l">
                <a:lnSpc>
                  <a:spcPts val="3600"/>
                </a:lnSpc>
              </a:pPr>
              <a:r>
                <a:rPr lang="en-US" b="1" dirty="0">
                  <a:solidFill>
                    <a:srgbClr val="000000"/>
                  </a:solidFill>
                  <a:latin typeface="DM Sans"/>
                  <a:ea typeface="DM Sans"/>
                  <a:cs typeface="DM Sans"/>
                  <a:sym typeface="DM Sans"/>
                  <a:hlinkClick r:id="rId2" tooltip="https://docs.google.com/spreadsheets/d/1DUF2isFWsqVSYhbaACYtbgcLi_YjDqpE3GLQIVgkKQg/edit#gid=69851113"/>
                </a:rPr>
                <a:t>Average customer spending on </a:t>
              </a:r>
              <a:r>
                <a:rPr lang="en-US" b="1" dirty="0" err="1">
                  <a:solidFill>
                    <a:srgbClr val="000000"/>
                  </a:solidFill>
                  <a:latin typeface="DM Sans"/>
                  <a:ea typeface="DM Sans"/>
                  <a:cs typeface="DM Sans"/>
                  <a:sym typeface="DM Sans"/>
                  <a:hlinkClick r:id="rId2" tooltip="https://docs.google.com/spreadsheets/d/1DUF2isFWsqVSYhbaACYtbgcLi_YjDqpE3GLQIVgkKQg/edit#gid=69851113"/>
                </a:rPr>
                <a:t>th</a:t>
              </a:r>
              <a:r>
                <a:rPr lang="en-US" b="1" dirty="0">
                  <a:solidFill>
                    <a:srgbClr val="000000"/>
                  </a:solidFill>
                  <a:latin typeface="DM Sans"/>
                  <a:ea typeface="DM Sans"/>
                  <a:cs typeface="DM Sans"/>
                  <a:sym typeface="DM Sans"/>
                  <a:hlinkClick r:id="rId2" tooltip="https://docs.google.com/spreadsheets/d/1DUF2isFWsqVSYhbaACYtbgcLi_YjDqpE3GLQIVgkKQg/edit#gid=69851113"/>
                </a:rPr>
                <a:t> platform is </a:t>
              </a:r>
            </a:p>
            <a:p>
              <a:pPr algn="l">
                <a:lnSpc>
                  <a:spcPts val="3600"/>
                </a:lnSpc>
              </a:pPr>
              <a:r>
                <a:rPr lang="en-US" b="1" dirty="0">
                  <a:solidFill>
                    <a:srgbClr val="000000"/>
                  </a:solidFill>
                  <a:latin typeface="DM Sans"/>
                  <a:ea typeface="DM Sans"/>
                  <a:cs typeface="DM Sans"/>
                  <a:sym typeface="DM Sans"/>
                  <a:hlinkClick r:id="rId2" tooltip="https://docs.google.com/spreadsheets/d/1DUF2isFWsqVSYhbaACYtbgcLi_YjDqpE3GLQIVgkKQg/edit#gid=69851113"/>
                </a:rPr>
                <a:t>R$ 161 which is pretty descent. Still </a:t>
              </a:r>
              <a:r>
                <a:rPr lang="en-US" b="1" dirty="0" err="1">
                  <a:solidFill>
                    <a:srgbClr val="000000"/>
                  </a:solidFill>
                  <a:latin typeface="DM Sans"/>
                  <a:ea typeface="DM Sans"/>
                  <a:cs typeface="DM Sans"/>
                  <a:sym typeface="DM Sans"/>
                  <a:hlinkClick r:id="rId2" tooltip="https://docs.google.com/spreadsheets/d/1DUF2isFWsqVSYhbaACYtbgcLi_YjDqpE3GLQIVgkKQg/edit#gid=69851113"/>
                </a:rPr>
                <a:t>Olist</a:t>
              </a:r>
              <a:r>
                <a:rPr lang="en-US" b="1" dirty="0">
                  <a:solidFill>
                    <a:srgbClr val="000000"/>
                  </a:solidFill>
                  <a:latin typeface="DM Sans"/>
                  <a:ea typeface="DM Sans"/>
                  <a:cs typeface="DM Sans"/>
                  <a:sym typeface="DM Sans"/>
                  <a:hlinkClick r:id="rId2" tooltip="https://docs.google.com/spreadsheets/d/1DUF2isFWsqVSYhbaACYtbgcLi_YjDqpE3GLQIVgkKQg/edit#gid=69851113"/>
                </a:rPr>
                <a:t> can make efforts increase this as much they can.</a:t>
              </a:r>
            </a:p>
          </p:txBody>
        </p:sp>
        <p:sp>
          <p:nvSpPr>
            <p:cNvPr id="13" name="TextBox 13"/>
            <p:cNvSpPr txBox="1"/>
            <p:nvPr/>
          </p:nvSpPr>
          <p:spPr>
            <a:xfrm>
              <a:off x="0" y="-328893"/>
              <a:ext cx="5770477" cy="578877"/>
            </a:xfrm>
            <a:prstGeom prst="rect">
              <a:avLst/>
            </a:prstGeom>
          </p:spPr>
          <p:txBody>
            <a:bodyPr lIns="0" tIns="0" rIns="0" bIns="0" rtlCol="0" anchor="t">
              <a:spAutoFit/>
            </a:bodyPr>
            <a:lstStyle/>
            <a:p>
              <a:pPr algn="l">
                <a:lnSpc>
                  <a:spcPts val="3600"/>
                </a:lnSpc>
              </a:pPr>
              <a:r>
                <a:rPr lang="en-US" sz="2400" b="1" dirty="0">
                  <a:solidFill>
                    <a:srgbClr val="FF0000"/>
                  </a:solidFill>
                  <a:latin typeface="DM Sans Bold"/>
                  <a:ea typeface="DM Sans Bold"/>
                  <a:cs typeface="DM Sans Bold"/>
                  <a:sym typeface="DM Sans Bold"/>
                  <a:hlinkClick r:id="rId2" tooltip="https://docs.google.com/spreadsheets/d/1DUF2isFWsqVSYhbaACYtbgcLi_YjDqpE3GLQIVgkKQg/edit#gid=69851113">
                    <a:extLst>
                      <a:ext uri="{A12FA001-AC4F-418D-AE19-62706E023703}">
                        <ahyp:hlinkClr xmlns:ahyp="http://schemas.microsoft.com/office/drawing/2018/hyperlinkcolor" val="tx"/>
                      </a:ext>
                    </a:extLst>
                  </a:hlinkClick>
                </a:rPr>
                <a:t>Average Customer Spending</a:t>
              </a:r>
            </a:p>
          </p:txBody>
        </p:sp>
      </p:grpSp>
      <p:sp>
        <p:nvSpPr>
          <p:cNvPr id="14" name="AutoShape 14"/>
          <p:cNvSpPr/>
          <p:nvPr/>
        </p:nvSpPr>
        <p:spPr>
          <a:xfrm rot="-5400000">
            <a:off x="5161264" y="5138738"/>
            <a:ext cx="10287000" cy="0"/>
          </a:xfrm>
          <a:prstGeom prst="line">
            <a:avLst/>
          </a:prstGeom>
          <a:ln w="9525" cap="rnd">
            <a:solidFill>
              <a:srgbClr val="000000"/>
            </a:solidFill>
            <a:prstDash val="solid"/>
            <a:headEnd type="none" w="sm" len="sm"/>
            <a:tailEnd type="none" w="sm" len="sm"/>
          </a:ln>
        </p:spPr>
      </p:sp>
      <p:sp>
        <p:nvSpPr>
          <p:cNvPr id="15" name="AutoShape 15"/>
          <p:cNvSpPr/>
          <p:nvPr/>
        </p:nvSpPr>
        <p:spPr>
          <a:xfrm flipV="1">
            <a:off x="0" y="4882408"/>
            <a:ext cx="10300002" cy="9525"/>
          </a:xfrm>
          <a:prstGeom prst="line">
            <a:avLst/>
          </a:prstGeom>
          <a:ln w="9525" cap="rnd">
            <a:solidFill>
              <a:srgbClr val="000000"/>
            </a:solidFill>
            <a:prstDash val="solid"/>
            <a:headEnd type="none" w="sm" len="sm"/>
            <a:tailEnd type="none" w="sm" len="sm"/>
          </a:ln>
        </p:spPr>
      </p:sp>
      <p:sp>
        <p:nvSpPr>
          <p:cNvPr id="16" name="AutoShape 16"/>
          <p:cNvSpPr/>
          <p:nvPr/>
        </p:nvSpPr>
        <p:spPr>
          <a:xfrm>
            <a:off x="10309526" y="3425825"/>
            <a:ext cx="8216890" cy="0"/>
          </a:xfrm>
          <a:prstGeom prst="line">
            <a:avLst/>
          </a:prstGeom>
          <a:ln w="9525" cap="rnd">
            <a:solidFill>
              <a:srgbClr val="000000"/>
            </a:solidFill>
            <a:prstDash val="solid"/>
            <a:headEnd type="none" w="sm" len="sm"/>
            <a:tailEnd type="none" w="sm" len="sm"/>
          </a:ln>
        </p:spPr>
      </p:sp>
      <p:sp>
        <p:nvSpPr>
          <p:cNvPr id="17" name="AutoShape 17"/>
          <p:cNvSpPr/>
          <p:nvPr/>
        </p:nvSpPr>
        <p:spPr>
          <a:xfrm>
            <a:off x="10309526" y="6851650"/>
            <a:ext cx="8216890" cy="0"/>
          </a:xfrm>
          <a:prstGeom prst="line">
            <a:avLst/>
          </a:prstGeom>
          <a:ln w="9525" cap="rnd">
            <a:solidFill>
              <a:srgbClr val="000000"/>
            </a:solidFill>
            <a:prstDash val="solid"/>
            <a:headEnd type="none" w="sm" len="sm"/>
            <a:tailEnd type="none" w="sm" len="sm"/>
          </a:ln>
        </p:spPr>
      </p:sp>
      <p:sp>
        <p:nvSpPr>
          <p:cNvPr id="18" name="Freeform 18"/>
          <p:cNvSpPr/>
          <p:nvPr/>
        </p:nvSpPr>
        <p:spPr>
          <a:xfrm>
            <a:off x="10711444" y="735589"/>
            <a:ext cx="631123" cy="582928"/>
          </a:xfrm>
          <a:custGeom>
            <a:avLst/>
            <a:gdLst/>
            <a:ahLst/>
            <a:cxnLst/>
            <a:rect l="l" t="t" r="r" b="b"/>
            <a:pathLst>
              <a:path w="631123" h="582928">
                <a:moveTo>
                  <a:pt x="0" y="0"/>
                </a:moveTo>
                <a:lnTo>
                  <a:pt x="631123" y="0"/>
                </a:lnTo>
                <a:lnTo>
                  <a:pt x="631123" y="582928"/>
                </a:lnTo>
                <a:lnTo>
                  <a:pt x="0" y="58292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9" name="Freeform 19"/>
          <p:cNvSpPr/>
          <p:nvPr/>
        </p:nvSpPr>
        <p:spPr>
          <a:xfrm>
            <a:off x="10818368" y="4263073"/>
            <a:ext cx="631123" cy="582928"/>
          </a:xfrm>
          <a:custGeom>
            <a:avLst/>
            <a:gdLst/>
            <a:ahLst/>
            <a:cxnLst/>
            <a:rect l="l" t="t" r="r" b="b"/>
            <a:pathLst>
              <a:path w="631123" h="582928">
                <a:moveTo>
                  <a:pt x="0" y="0"/>
                </a:moveTo>
                <a:lnTo>
                  <a:pt x="631123" y="0"/>
                </a:lnTo>
                <a:lnTo>
                  <a:pt x="631123" y="582928"/>
                </a:lnTo>
                <a:lnTo>
                  <a:pt x="0" y="58292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20" name="Freeform 20"/>
          <p:cNvSpPr/>
          <p:nvPr/>
        </p:nvSpPr>
        <p:spPr>
          <a:xfrm>
            <a:off x="10711444" y="7596780"/>
            <a:ext cx="631123" cy="582928"/>
          </a:xfrm>
          <a:custGeom>
            <a:avLst/>
            <a:gdLst/>
            <a:ahLst/>
            <a:cxnLst/>
            <a:rect l="l" t="t" r="r" b="b"/>
            <a:pathLst>
              <a:path w="631123" h="582928">
                <a:moveTo>
                  <a:pt x="0" y="0"/>
                </a:moveTo>
                <a:lnTo>
                  <a:pt x="631123" y="0"/>
                </a:lnTo>
                <a:lnTo>
                  <a:pt x="631123" y="582928"/>
                </a:lnTo>
                <a:lnTo>
                  <a:pt x="0" y="58292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pic>
        <p:nvPicPr>
          <p:cNvPr id="2052" name="Picture 4" descr="What Your Customers Really Think About Customer Service">
            <a:extLst>
              <a:ext uri="{FF2B5EF4-FFF2-40B4-BE49-F238E27FC236}">
                <a16:creationId xmlns:a16="http://schemas.microsoft.com/office/drawing/2014/main" id="{3B5C2449-7C28-4BF0-BCBD-54FF0B57971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5802" y="4904811"/>
            <a:ext cx="8991597" cy="53774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2336298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2400</TotalTime>
  <Words>6622</Words>
  <Application>Microsoft Office PowerPoint</Application>
  <PresentationFormat>Custom</PresentationFormat>
  <Paragraphs>719</Paragraphs>
  <Slides>48</Slides>
  <Notes>1</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48</vt:i4>
      </vt:variant>
    </vt:vector>
  </HeadingPairs>
  <TitlesOfParts>
    <vt:vector size="60" baseType="lpstr">
      <vt:lpstr>Arial</vt:lpstr>
      <vt:lpstr>DM Sans</vt:lpstr>
      <vt:lpstr>zeitung</vt:lpstr>
      <vt:lpstr>inherit</vt:lpstr>
      <vt:lpstr>Century Gothic</vt:lpstr>
      <vt:lpstr>Inter</vt:lpstr>
      <vt:lpstr>-apple-system</vt:lpstr>
      <vt:lpstr>Calibri</vt:lpstr>
      <vt:lpstr>DM Sans Bold</vt:lpstr>
      <vt:lpstr>Russo One</vt:lpstr>
      <vt:lpstr>Lato Black</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Orange Techie Data Food Ecommerce Business Plan Business Visual Charts Presentation</dc:title>
  <dc:creator>Siddhant Ghosh</dc:creator>
  <cp:lastModifiedBy>Test3 pbiaccount</cp:lastModifiedBy>
  <cp:revision>55</cp:revision>
  <dcterms:created xsi:type="dcterms:W3CDTF">2006-08-16T00:00:00Z</dcterms:created>
  <dcterms:modified xsi:type="dcterms:W3CDTF">2024-09-28T13:22:29Z</dcterms:modified>
  <dc:identifier>DAGR2T6Z1_Y</dc:identifier>
</cp:coreProperties>
</file>

<file path=docProps/thumbnail.jpeg>
</file>